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wdp" ContentType="image/vnd.ms-photo"/>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30.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14.xml" ContentType="application/vnd.openxmlformats-officedocument.presentationml.notesSlid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32" r:id="rId4"/>
    <p:sldMasterId id="2147483756" r:id="rId5"/>
    <p:sldMasterId id="2147483775" r:id="rId6"/>
    <p:sldMasterId id="2147483783" r:id="rId7"/>
  </p:sldMasterIdLst>
  <p:notesMasterIdLst>
    <p:notesMasterId r:id="rId35"/>
  </p:notesMasterIdLst>
  <p:handoutMasterIdLst>
    <p:handoutMasterId r:id="rId36"/>
  </p:handoutMasterIdLst>
  <p:sldIdLst>
    <p:sldId id="1185" r:id="rId8"/>
    <p:sldId id="1196" r:id="rId9"/>
    <p:sldId id="1396" r:id="rId10"/>
    <p:sldId id="1397" r:id="rId11"/>
    <p:sldId id="1398" r:id="rId12"/>
    <p:sldId id="1347" r:id="rId13"/>
    <p:sldId id="1402" r:id="rId14"/>
    <p:sldId id="1403" r:id="rId15"/>
    <p:sldId id="1404" r:id="rId16"/>
    <p:sldId id="1405" r:id="rId17"/>
    <p:sldId id="1406" r:id="rId18"/>
    <p:sldId id="1407" r:id="rId19"/>
    <p:sldId id="1410" r:id="rId20"/>
    <p:sldId id="1413" r:id="rId21"/>
    <p:sldId id="1420" r:id="rId22"/>
    <p:sldId id="1421" r:id="rId23"/>
    <p:sldId id="1409" r:id="rId24"/>
    <p:sldId id="1419" r:id="rId25"/>
    <p:sldId id="1414" r:id="rId26"/>
    <p:sldId id="1415" r:id="rId27"/>
    <p:sldId id="1408" r:id="rId28"/>
    <p:sldId id="1411" r:id="rId29"/>
    <p:sldId id="1412" r:id="rId30"/>
    <p:sldId id="1416" r:id="rId31"/>
    <p:sldId id="1417" r:id="rId32"/>
    <p:sldId id="1418" r:id="rId33"/>
    <p:sldId id="1401" r:id="rId34"/>
  </p:sldIdLst>
  <p:sldSz cx="12188825" cy="6858000"/>
  <p:notesSz cx="6858000" cy="9144000"/>
  <p:embeddedFontLst>
    <p:embeddedFont>
      <p:font typeface="Calibri" panose="020F0502020204030204" pitchFamily="34" charset="0"/>
      <p:regular r:id="rId37"/>
      <p:bold r:id="rId38"/>
      <p:italic r:id="rId39"/>
      <p:boldItalic r:id="rId40"/>
    </p:embeddedFont>
    <p:embeddedFont>
      <p:font typeface="Segoe UI" panose="020B0502040204020203" pitchFamily="34" charset="0"/>
      <p:regular r:id="rId41"/>
      <p:bold r:id="rId42"/>
      <p:italic r:id="rId43"/>
      <p:boldItalic r:id="rId44"/>
    </p:embeddedFont>
    <p:embeddedFont>
      <p:font typeface="Segoe UI Light" panose="020B0502040204020203" pitchFamily="34" charset="0"/>
      <p:regular r:id="rId45"/>
      <p:italic r:id="rId46"/>
    </p:embeddedFont>
  </p:embeddedFont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neral Guidelines" id="{44008CE7-4650-416C-ACBD-B9B1038E76EB}">
          <p14:sldIdLst>
            <p14:sldId id="1185"/>
            <p14:sldId id="1196"/>
            <p14:sldId id="1396"/>
            <p14:sldId id="1397"/>
            <p14:sldId id="1398"/>
            <p14:sldId id="1347"/>
            <p14:sldId id="1402"/>
            <p14:sldId id="1403"/>
            <p14:sldId id="1404"/>
            <p14:sldId id="1405"/>
            <p14:sldId id="1406"/>
            <p14:sldId id="1407"/>
            <p14:sldId id="1410"/>
            <p14:sldId id="1413"/>
            <p14:sldId id="1420"/>
            <p14:sldId id="1421"/>
            <p14:sldId id="1409"/>
            <p14:sldId id="1419"/>
            <p14:sldId id="1414"/>
            <p14:sldId id="1415"/>
            <p14:sldId id="1408"/>
            <p14:sldId id="1411"/>
            <p14:sldId id="1412"/>
            <p14:sldId id="1416"/>
            <p14:sldId id="1417"/>
            <p14:sldId id="1418"/>
            <p14:sldId id="1401"/>
          </p14:sldIdLst>
        </p14:section>
      </p14:sectionLst>
    </p:ext>
    <p:ext uri="{EFAFB233-063F-42B5-8137-9DF3F51BA10A}">
      <p15:sldGuideLst xmlns:p15="http://schemas.microsoft.com/office/powerpoint/2012/main">
        <p15:guide id="1" orient="horz" pos="168" userDrawn="1">
          <p15:clr>
            <a:srgbClr val="A4A3A4"/>
          </p15:clr>
        </p15:guide>
        <p15:guide id="2" orient="horz" pos="4176" userDrawn="1">
          <p15:clr>
            <a:srgbClr val="A4A3A4"/>
          </p15:clr>
        </p15:guide>
        <p15:guide id="3" orient="horz" pos="2304" userDrawn="1">
          <p15:clr>
            <a:srgbClr val="A4A3A4"/>
          </p15:clr>
        </p15:guide>
        <p15:guide id="4" orient="horz" pos="3528" userDrawn="1">
          <p15:clr>
            <a:srgbClr val="A4A3A4"/>
          </p15:clr>
        </p15:guide>
        <p15:guide id="5" orient="horz" pos="3624">
          <p15:clr>
            <a:srgbClr val="A4A3A4"/>
          </p15:clr>
        </p15:guide>
        <p15:guide id="6" orient="horz" pos="912">
          <p15:clr>
            <a:srgbClr val="A4A3A4"/>
          </p15:clr>
        </p15:guide>
        <p15:guide id="7" orient="horz" pos="744" userDrawn="1">
          <p15:clr>
            <a:srgbClr val="A4A3A4"/>
          </p15:clr>
        </p15:guide>
        <p15:guide id="8" orient="horz" pos="2376" userDrawn="1">
          <p15:clr>
            <a:srgbClr val="A4A3A4"/>
          </p15:clr>
        </p15:guide>
        <p15:guide id="9" orient="horz" pos="1512" userDrawn="1">
          <p15:clr>
            <a:srgbClr val="A4A3A4"/>
          </p15:clr>
        </p15:guide>
        <p15:guide id="10" pos="3806">
          <p15:clr>
            <a:srgbClr val="A4A3A4"/>
          </p15:clr>
        </p15:guide>
        <p15:guide id="11" pos="2557">
          <p15:clr>
            <a:srgbClr val="A4A3A4"/>
          </p15:clr>
        </p15:guide>
        <p15:guide id="12" pos="128">
          <p15:clr>
            <a:srgbClr val="A4A3A4"/>
          </p15:clr>
        </p15:guide>
        <p15:guide id="13" pos="6263" userDrawn="1">
          <p15:clr>
            <a:srgbClr val="A4A3A4"/>
          </p15:clr>
        </p15:guide>
        <p15:guide id="14" pos="1295" userDrawn="1">
          <p15:clr>
            <a:srgbClr val="A4A3A4"/>
          </p15:clr>
        </p15:guide>
        <p15:guide id="15" pos="5123">
          <p15:clr>
            <a:srgbClr val="A4A3A4"/>
          </p15:clr>
        </p15:guide>
        <p15:guide id="16" pos="1391" userDrawn="1">
          <p15:clr>
            <a:srgbClr val="A4A3A4"/>
          </p15:clr>
        </p15:guide>
        <p15:guide id="17" pos="2615" userDrawn="1">
          <p15:clr>
            <a:srgbClr val="A4A3A4"/>
          </p15:clr>
        </p15:guide>
        <p15:guide id="18" pos="3863" userDrawn="1">
          <p15:clr>
            <a:srgbClr val="A4A3A4"/>
          </p15:clr>
        </p15:guide>
        <p15:guide id="19" pos="5056">
          <p15:clr>
            <a:srgbClr val="A4A3A4"/>
          </p15:clr>
        </p15:guide>
        <p15:guide id="20" pos="6359" userDrawn="1">
          <p15:clr>
            <a:srgbClr val="A4A3A4"/>
          </p15:clr>
        </p15:guide>
        <p15:guide id="21" pos="7548">
          <p15:clr>
            <a:srgbClr val="A4A3A4"/>
          </p15:clr>
        </p15:guide>
        <p15:guide id="22" pos="32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26A688"/>
    <a:srgbClr val="337779"/>
    <a:srgbClr val="F15926"/>
    <a:srgbClr val="141414"/>
    <a:srgbClr val="DDF6FF"/>
    <a:srgbClr val="171717"/>
    <a:srgbClr val="009FD9"/>
    <a:srgbClr val="730046"/>
    <a:srgbClr val="239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355" autoAdjust="0"/>
    <p:restoredTop sz="82959" autoAdjust="0"/>
  </p:normalViewPr>
  <p:slideViewPr>
    <p:cSldViewPr snapToGrid="0">
      <p:cViewPr>
        <p:scale>
          <a:sx n="75" d="100"/>
          <a:sy n="75" d="100"/>
        </p:scale>
        <p:origin x="-64" y="36"/>
      </p:cViewPr>
      <p:guideLst>
        <p:guide orient="horz" pos="168"/>
        <p:guide orient="horz" pos="4176"/>
        <p:guide orient="horz" pos="2304"/>
        <p:guide orient="horz" pos="3528"/>
        <p:guide orient="horz" pos="3624"/>
        <p:guide orient="horz" pos="912"/>
        <p:guide orient="horz" pos="744"/>
        <p:guide orient="horz" pos="2376"/>
        <p:guide orient="horz" pos="1512"/>
        <p:guide pos="3806"/>
        <p:guide pos="2557"/>
        <p:guide pos="128"/>
        <p:guide pos="6263"/>
        <p:guide pos="1295"/>
        <p:guide pos="5123"/>
        <p:guide pos="1391"/>
        <p:guide pos="2615"/>
        <p:guide pos="3863"/>
        <p:guide pos="5056"/>
        <p:guide pos="6359"/>
        <p:guide pos="7548"/>
        <p:guide pos="3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0"/>
    </p:cViewPr>
  </p:sorterViewPr>
  <p:notesViewPr>
    <p:cSldViewPr snapToGrid="0" showGuides="1">
      <p:cViewPr varScale="1">
        <p:scale>
          <a:sx n="99" d="100"/>
          <a:sy n="99" d="100"/>
        </p:scale>
        <p:origin x="-3492" y="-10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3.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customXml" Target="../customXml/item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3.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11/23/2018</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
        <p:nvSpPr>
          <p:cNvPr id="8"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a:latin typeface="Segoe UI" pitchFamily="34" charset="0"/>
                <a:ea typeface="Segoe UI" pitchFamily="34" charset="0"/>
                <a:cs typeface="Segoe UI" pitchFamily="34" charset="0"/>
              </a:rPr>
              <a:t>&lt;Event Name&gt;</a:t>
            </a: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11/23/2018</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latin typeface="Segoe UI" pitchFamily="34" charset="0"/>
              </a:rPr>
            </a:br>
            <a:r>
              <a:rPr lang="en-US" dirty="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
        <p:nvSpPr>
          <p:cNvPr id="9"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a:latin typeface="Segoe UI" pitchFamily="34" charset="0"/>
                <a:ea typeface="Segoe UI" pitchFamily="34" charset="0"/>
                <a:cs typeface="Segoe UI" pitchFamily="34" charset="0"/>
              </a:rPr>
              <a:t>&lt;Event Name&gt;</a:t>
            </a: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282134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2636459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2824682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86990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2328107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extLst>
      <p:ext uri="{BB962C8B-B14F-4D97-AF65-F5344CB8AC3E}">
        <p14:creationId xmlns:p14="http://schemas.microsoft.com/office/powerpoint/2010/main" val="3554046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3221594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2486592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extLst>
      <p:ext uri="{BB962C8B-B14F-4D97-AF65-F5344CB8AC3E}">
        <p14:creationId xmlns:p14="http://schemas.microsoft.com/office/powerpoint/2010/main" val="2122379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extLst>
      <p:ext uri="{BB962C8B-B14F-4D97-AF65-F5344CB8AC3E}">
        <p14:creationId xmlns:p14="http://schemas.microsoft.com/office/powerpoint/2010/main" val="1559286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1919693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12</a:t>
            </a:fld>
            <a:endParaRPr lang="en-US" dirty="0"/>
          </a:p>
        </p:txBody>
      </p:sp>
    </p:spTree>
    <p:extLst>
      <p:ext uri="{BB962C8B-B14F-4D97-AF65-F5344CB8AC3E}">
        <p14:creationId xmlns:p14="http://schemas.microsoft.com/office/powerpoint/2010/main" val="1667339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750577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3064207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1667339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1559286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extLst>
      <p:ext uri="{BB962C8B-B14F-4D97-AF65-F5344CB8AC3E}">
        <p14:creationId xmlns:p14="http://schemas.microsoft.com/office/powerpoint/2010/main" val="571617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18</a:t>
            </a:fld>
            <a:endParaRPr lang="en-US" dirty="0"/>
          </a:p>
        </p:txBody>
      </p:sp>
    </p:spTree>
    <p:extLst>
      <p:ext uri="{BB962C8B-B14F-4D97-AF65-F5344CB8AC3E}">
        <p14:creationId xmlns:p14="http://schemas.microsoft.com/office/powerpoint/2010/main" val="1915641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2655312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1122371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21</a:t>
            </a:fld>
            <a:endParaRPr lang="en-US" dirty="0"/>
          </a:p>
        </p:txBody>
      </p:sp>
    </p:spTree>
    <p:extLst>
      <p:ext uri="{BB962C8B-B14F-4D97-AF65-F5344CB8AC3E}">
        <p14:creationId xmlns:p14="http://schemas.microsoft.com/office/powerpoint/2010/main" val="3664977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4525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2712445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24</a:t>
            </a:fld>
            <a:endParaRPr lang="en-US" dirty="0"/>
          </a:p>
        </p:txBody>
      </p:sp>
    </p:spTree>
    <p:extLst>
      <p:ext uri="{BB962C8B-B14F-4D97-AF65-F5344CB8AC3E}">
        <p14:creationId xmlns:p14="http://schemas.microsoft.com/office/powerpoint/2010/main" val="3505713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25</a:t>
            </a:fld>
            <a:endParaRPr lang="en-US" dirty="0"/>
          </a:p>
        </p:txBody>
      </p:sp>
    </p:spTree>
    <p:extLst>
      <p:ext uri="{BB962C8B-B14F-4D97-AF65-F5344CB8AC3E}">
        <p14:creationId xmlns:p14="http://schemas.microsoft.com/office/powerpoint/2010/main" val="2848393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26</a:t>
            </a:fld>
            <a:endParaRPr lang="en-US" dirty="0"/>
          </a:p>
        </p:txBody>
      </p:sp>
    </p:spTree>
    <p:extLst>
      <p:ext uri="{BB962C8B-B14F-4D97-AF65-F5344CB8AC3E}">
        <p14:creationId xmlns:p14="http://schemas.microsoft.com/office/powerpoint/2010/main" val="3624381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27</a:t>
            </a:fld>
            <a:endParaRPr lang="en-US" dirty="0"/>
          </a:p>
        </p:txBody>
      </p:sp>
    </p:spTree>
    <p:extLst>
      <p:ext uri="{BB962C8B-B14F-4D97-AF65-F5344CB8AC3E}">
        <p14:creationId xmlns:p14="http://schemas.microsoft.com/office/powerpoint/2010/main" val="206137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a:t>Click to edit title style</a:t>
            </a:r>
          </a:p>
        </p:txBody>
      </p:sp>
      <p:pic>
        <p:nvPicPr>
          <p:cNvPr id="7"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a:t>Speaker Title</a:t>
            </a:r>
          </a:p>
        </p:txBody>
      </p:sp>
    </p:spTree>
    <p:extLst>
      <p:ext uri="{BB962C8B-B14F-4D97-AF65-F5344CB8AC3E}">
        <p14:creationId xmlns:p14="http://schemas.microsoft.com/office/powerpoint/2010/main" val="199568750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179971549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728813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181041558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9162486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21577804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5961296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353028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20599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6151156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225058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292907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Tree>
    <p:extLst>
      <p:ext uri="{BB962C8B-B14F-4D97-AF65-F5344CB8AC3E}">
        <p14:creationId xmlns:p14="http://schemas.microsoft.com/office/powerpoint/2010/main" val="67425316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a:t>Click to edit title style</a:t>
            </a:r>
          </a:p>
        </p:txBody>
      </p:sp>
      <p:pic>
        <p:nvPicPr>
          <p:cNvPr id="7"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a:t>Speaker Title</a:t>
            </a:r>
          </a:p>
        </p:txBody>
      </p:sp>
    </p:spTree>
    <p:extLst>
      <p:ext uri="{BB962C8B-B14F-4D97-AF65-F5344CB8AC3E}">
        <p14:creationId xmlns:p14="http://schemas.microsoft.com/office/powerpoint/2010/main" val="89733357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20371818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279097770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334238381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Blank Color 1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a:t>Speaker Title</a:t>
            </a:r>
          </a:p>
        </p:txBody>
      </p:sp>
    </p:spTree>
    <p:extLst>
      <p:ext uri="{BB962C8B-B14F-4D97-AF65-F5344CB8AC3E}">
        <p14:creationId xmlns:p14="http://schemas.microsoft.com/office/powerpoint/2010/main" val="42095771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01377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Color 2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29427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Color 3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8635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Color Layout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02044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Color Layout 5">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24146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4.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73" r:id="rId2"/>
    <p:sldLayoutId id="214748377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7000"/>
                <a:lumOff val="3000"/>
              </a:schemeClr>
            </a:gs>
            <a:gs pos="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108976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7000"/>
                <a:lumOff val="3000"/>
              </a:schemeClr>
            </a:gs>
            <a:gs pos="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6628042"/>
      </p:ext>
    </p:extLst>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427948-2C9B-4E3D-9549-EBAD943E77B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370" y="0"/>
            <a:ext cx="12258369" cy="6858000"/>
          </a:xfrm>
          <a:prstGeom prst="rect">
            <a:avLst/>
          </a:prstGeom>
        </p:spPr>
      </p:pic>
      <p:sp>
        <p:nvSpPr>
          <p:cNvPr id="10" name="Rectangle 9">
            <a:extLst>
              <a:ext uri="{FF2B5EF4-FFF2-40B4-BE49-F238E27FC236}">
                <a16:creationId xmlns:a16="http://schemas.microsoft.com/office/drawing/2014/main" id="{B477C895-1C08-440B-AA30-88AE80317ADD}"/>
              </a:ext>
            </a:extLst>
          </p:cNvPr>
          <p:cNvSpPr/>
          <p:nvPr/>
        </p:nvSpPr>
        <p:spPr>
          <a:xfrm>
            <a:off x="-66370" y="0"/>
            <a:ext cx="12284009" cy="6858000"/>
          </a:xfrm>
          <a:prstGeom prst="rect">
            <a:avLst/>
          </a:prstGeom>
          <a:solidFill>
            <a:srgbClr val="337779">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2EB61033-F464-4ADA-95A3-FE3204DEED8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5471" r="-1863" b="-9744"/>
          <a:stretch/>
        </p:blipFill>
        <p:spPr>
          <a:xfrm>
            <a:off x="9988484" y="6010150"/>
            <a:ext cx="1681317" cy="455898"/>
          </a:xfrm>
          <a:prstGeom prst="rect">
            <a:avLst/>
          </a:prstGeom>
        </p:spPr>
      </p:pic>
      <p:pic>
        <p:nvPicPr>
          <p:cNvPr id="12" name="Picture 11">
            <a:extLst>
              <a:ext uri="{FF2B5EF4-FFF2-40B4-BE49-F238E27FC236}">
                <a16:creationId xmlns:a16="http://schemas.microsoft.com/office/drawing/2014/main" id="{8AB60CA8-5CC3-4363-81B1-0C7263F43DB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3751" y="6010150"/>
            <a:ext cx="2099310" cy="494959"/>
          </a:xfrm>
          <a:prstGeom prst="rect">
            <a:avLst/>
          </a:prstGeom>
        </p:spPr>
      </p:pic>
      <p:sp>
        <p:nvSpPr>
          <p:cNvPr id="4" name="TextBox 3"/>
          <p:cNvSpPr txBox="1"/>
          <p:nvPr/>
        </p:nvSpPr>
        <p:spPr>
          <a:xfrm>
            <a:off x="553751" y="2565293"/>
            <a:ext cx="10686622" cy="3170099"/>
          </a:xfrm>
          <a:prstGeom prst="rect">
            <a:avLst/>
          </a:prstGeom>
          <a:noFill/>
        </p:spPr>
        <p:txBody>
          <a:bodyPr wrap="square" lIns="0" tIns="0" rIns="0" bIns="0" rtlCol="0">
            <a:spAutoFit/>
          </a:bodyPr>
          <a:lstStyle/>
          <a:p>
            <a:r>
              <a:rPr lang="en-US" sz="4800" dirty="0">
                <a:latin typeface="Gotham Medium" pitchFamily="50" charset="0"/>
                <a:cs typeface="Gotham Medium" pitchFamily="50" charset="0"/>
              </a:rPr>
              <a:t>RFP: </a:t>
            </a:r>
            <a:r>
              <a:rPr lang="en-US" sz="4800" dirty="0">
                <a:latin typeface="Gotham Thin" pitchFamily="50" charset="0"/>
                <a:cs typeface="Gotham Thin" pitchFamily="50" charset="0"/>
              </a:rPr>
              <a:t>Update and next steps</a:t>
            </a:r>
            <a:endParaRPr lang="en-US" sz="4800" dirty="0">
              <a:latin typeface="Gotham Medium" pitchFamily="50" charset="0"/>
              <a:cs typeface="Gotham Medium" pitchFamily="50" charset="0"/>
            </a:endParaRPr>
          </a:p>
          <a:p>
            <a:r>
              <a:rPr lang="en-US" sz="2000" dirty="0">
                <a:latin typeface="Gotham Medium" pitchFamily="50" charset="0"/>
                <a:cs typeface="Gotham Medium" pitchFamily="50" charset="0"/>
              </a:rPr>
              <a:t>Mobile Devices, Professional Development and Project Management</a:t>
            </a:r>
            <a:br>
              <a:rPr lang="en-US" sz="3600" dirty="0">
                <a:latin typeface="Gotham Thin" pitchFamily="50" charset="0"/>
                <a:cs typeface="Gotham Thin" pitchFamily="50" charset="0"/>
              </a:rPr>
            </a:br>
            <a:endParaRPr lang="en-US" sz="3600" dirty="0">
              <a:latin typeface="Gotham Thin" pitchFamily="50" charset="0"/>
              <a:cs typeface="Gotham Thin" pitchFamily="50" charset="0"/>
            </a:endParaRPr>
          </a:p>
          <a:p>
            <a:endParaRPr lang="en-US" sz="3600" dirty="0">
              <a:latin typeface="Gotham Thin" pitchFamily="50" charset="0"/>
              <a:cs typeface="Gotham Thin" pitchFamily="50" charset="0"/>
            </a:endParaRPr>
          </a:p>
          <a:p>
            <a:endParaRPr lang="en-US" sz="3600" dirty="0">
              <a:latin typeface="Gotham Thin" pitchFamily="50" charset="0"/>
              <a:cs typeface="Gotham Thin" pitchFamily="50" charset="0"/>
            </a:endParaRPr>
          </a:p>
          <a:p>
            <a:pPr>
              <a:spcBef>
                <a:spcPts val="1200"/>
              </a:spcBef>
            </a:pPr>
            <a:r>
              <a:rPr lang="en-US" sz="2000" dirty="0">
                <a:latin typeface="Gotham Light" pitchFamily="50" charset="0"/>
                <a:cs typeface="Gotham Light" pitchFamily="50" charset="0"/>
              </a:rPr>
              <a:t>11/23/2018</a:t>
            </a:r>
          </a:p>
        </p:txBody>
      </p:sp>
    </p:spTree>
    <p:extLst>
      <p:ext uri="{BB962C8B-B14F-4D97-AF65-F5344CB8AC3E}">
        <p14:creationId xmlns:p14="http://schemas.microsoft.com/office/powerpoint/2010/main" val="210921977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7373348" cy="738664"/>
          </a:xfrm>
          <a:prstGeom prst="rect">
            <a:avLst/>
          </a:prstGeom>
          <a:noFill/>
        </p:spPr>
        <p:txBody>
          <a:bodyPr wrap="square" lIns="0" tIns="0" rIns="0" bIns="0" rtlCol="0">
            <a:spAutoFit/>
          </a:bodyPr>
          <a:lstStyle/>
          <a:p>
            <a:r>
              <a:rPr lang="en-US" sz="4800" dirty="0">
                <a:latin typeface="Gotham Medium" pitchFamily="50" charset="0"/>
                <a:cs typeface="Gotham Medium" pitchFamily="50" charset="0"/>
              </a:rPr>
              <a:t>Index</a:t>
            </a:r>
            <a:endParaRPr lang="en-US" sz="4800" dirty="0">
              <a:latin typeface="Segoe UI Light" pitchFamily="34" charset="0"/>
            </a:endParaRPr>
          </a:p>
        </p:txBody>
      </p:sp>
      <p:sp>
        <p:nvSpPr>
          <p:cNvPr id="4" name="TextBox 3"/>
          <p:cNvSpPr txBox="1"/>
          <p:nvPr/>
        </p:nvSpPr>
        <p:spPr>
          <a:xfrm>
            <a:off x="586429" y="1849716"/>
            <a:ext cx="11030948" cy="4524315"/>
          </a:xfrm>
          <a:prstGeom prst="rect">
            <a:avLst/>
          </a:prstGeom>
          <a:noFill/>
        </p:spPr>
        <p:txBody>
          <a:bodyPr wrap="square" lIns="0" tIns="0" rIns="0" bIns="0" rtlCol="0">
            <a:spAutoFit/>
          </a:bodyPr>
          <a:lstStyle/>
          <a:p>
            <a:pPr marL="457200" indent="-457200">
              <a:spcBef>
                <a:spcPts val="600"/>
              </a:spcBef>
              <a:buFont typeface="Arial" panose="020B0604020202020204" pitchFamily="34" charset="0"/>
              <a:buChar char="•"/>
            </a:pPr>
            <a:r>
              <a:rPr lang="en-US" sz="2800" dirty="0">
                <a:latin typeface="Gotham Extra Light" pitchFamily="50" charset="0"/>
                <a:cs typeface="Gotham Extra Light" pitchFamily="50" charset="0"/>
              </a:rPr>
              <a:t>Overview of categories</a:t>
            </a:r>
          </a:p>
          <a:p>
            <a:pPr marL="457200" indent="-457200">
              <a:spcBef>
                <a:spcPts val="600"/>
              </a:spcBef>
              <a:buFont typeface="Arial" panose="020B0604020202020204" pitchFamily="34" charset="0"/>
              <a:buChar char="•"/>
            </a:pPr>
            <a:r>
              <a:rPr lang="en-US" sz="2800" dirty="0">
                <a:latin typeface="Gotham Extra Light" pitchFamily="50" charset="0"/>
                <a:cs typeface="Gotham Extra Light" pitchFamily="50" charset="0"/>
              </a:rPr>
              <a:t>Overview of submissions</a:t>
            </a:r>
          </a:p>
          <a:p>
            <a:pPr marL="457200" indent="-457200">
              <a:spcBef>
                <a:spcPts val="600"/>
              </a:spcBef>
              <a:buFont typeface="Arial" panose="020B0604020202020204" pitchFamily="34" charset="0"/>
              <a:buChar char="•"/>
            </a:pPr>
            <a:r>
              <a:rPr lang="en-US" sz="2800" dirty="0">
                <a:latin typeface="Gotham Extra Light" pitchFamily="50" charset="0"/>
                <a:cs typeface="Gotham Extra Light" pitchFamily="50" charset="0"/>
              </a:rPr>
              <a:t>Preliminary Results &amp; Next steps</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Devices &amp; Services: Tablets</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Devices &amp; Services: Laptops</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Professional development: Tablets (K-2)</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Professional development: Laptops (3-12 &amp; Teachers)</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Project Management: Deployment and Logistics</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Project Management: Inventory Tracking</a:t>
            </a:r>
          </a:p>
          <a:p>
            <a:pPr marL="914382" lvl="1" indent="-457200">
              <a:spcBef>
                <a:spcPts val="600"/>
              </a:spcBef>
              <a:buFont typeface="Arial" panose="020B0604020202020204" pitchFamily="34" charset="0"/>
              <a:buChar char="•"/>
            </a:pPr>
            <a:r>
              <a:rPr lang="en-US" sz="2000" dirty="0">
                <a:latin typeface="Gotham Extra Light" pitchFamily="50" charset="0"/>
                <a:cs typeface="Gotham Extra Light" pitchFamily="50" charset="0"/>
              </a:rPr>
              <a:t>Project Management: Help Desk &amp; Ticketing</a:t>
            </a:r>
          </a:p>
          <a:p>
            <a:pPr lvl="1"/>
            <a:endParaRPr lang="en-US" sz="2000" dirty="0">
              <a:latin typeface="Gotham Extra Light" pitchFamily="50" charset="0"/>
              <a:cs typeface="Gotham Extra Light" pitchFamily="50" charset="0"/>
            </a:endParaRPr>
          </a:p>
        </p:txBody>
      </p:sp>
    </p:spTree>
    <p:extLst>
      <p:ext uri="{BB962C8B-B14F-4D97-AF65-F5344CB8AC3E}">
        <p14:creationId xmlns:p14="http://schemas.microsoft.com/office/powerpoint/2010/main" val="184079172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738664"/>
          </a:xfrm>
          <a:prstGeom prst="rect">
            <a:avLst/>
          </a:prstGeom>
          <a:noFill/>
        </p:spPr>
        <p:txBody>
          <a:bodyPr wrap="square" lIns="0" tIns="0" rIns="0" bIns="0" rtlCol="0">
            <a:spAutoFit/>
          </a:bodyPr>
          <a:lstStyle/>
          <a:p>
            <a:r>
              <a:rPr lang="en-US" sz="4800" dirty="0">
                <a:solidFill>
                  <a:schemeClr val="bg1">
                    <a:lumMod val="85000"/>
                    <a:lumOff val="15000"/>
                  </a:schemeClr>
                </a:solidFill>
                <a:latin typeface="Gotham Medium" pitchFamily="50" charset="0"/>
                <a:cs typeface="Gotham Medium" pitchFamily="50" charset="0"/>
              </a:rPr>
              <a:t>Overview of Categories (1 of 2)</a:t>
            </a:r>
            <a:endParaRPr lang="en-US" sz="4800" dirty="0">
              <a:solidFill>
                <a:schemeClr val="bg1">
                  <a:lumMod val="85000"/>
                  <a:lumOff val="15000"/>
                </a:schemeClr>
              </a:solidFill>
              <a:latin typeface="Segoe UI Light" pitchFamily="34" charset="0"/>
            </a:endParaRPr>
          </a:p>
        </p:txBody>
      </p:sp>
      <p:sp>
        <p:nvSpPr>
          <p:cNvPr id="4" name="TextBox 3"/>
          <p:cNvSpPr txBox="1"/>
          <p:nvPr/>
        </p:nvSpPr>
        <p:spPr>
          <a:xfrm>
            <a:off x="586429" y="1849716"/>
            <a:ext cx="10978482" cy="4924425"/>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Medium" pitchFamily="50" charset="0"/>
                <a:cs typeface="Gotham Medium" pitchFamily="50" charset="0"/>
              </a:rPr>
              <a:t>Devices &amp; Services: Tablets</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18,000 tablets and repair services for 3 years. Intended for children from K-2</a:t>
            </a:r>
            <a:r>
              <a:rPr lang="en-US" sz="2000" baseline="30000" dirty="0">
                <a:solidFill>
                  <a:schemeClr val="bg1">
                    <a:lumMod val="85000"/>
                    <a:lumOff val="15000"/>
                  </a:schemeClr>
                </a:solidFill>
                <a:latin typeface="Gotham Extra Light" pitchFamily="50" charset="0"/>
                <a:cs typeface="Gotham Extra Light" pitchFamily="50" charset="0"/>
              </a:rPr>
              <a:t>nd</a:t>
            </a:r>
            <a:r>
              <a:rPr lang="en-US" sz="2000" dirty="0">
                <a:solidFill>
                  <a:schemeClr val="bg1">
                    <a:lumMod val="85000"/>
                    <a:lumOff val="15000"/>
                  </a:schemeClr>
                </a:solidFill>
                <a:latin typeface="Gotham Extra Light" pitchFamily="50" charset="0"/>
                <a:cs typeface="Gotham Extra Light" pitchFamily="50" charset="0"/>
              </a:rPr>
              <a:t>.</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Devices &amp; Services: Laptops</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141,330 laptops and repair services for 3 years. Intended for teachers and students. (3</a:t>
            </a:r>
            <a:r>
              <a:rPr lang="en-US" sz="2000" baseline="30000" dirty="0">
                <a:solidFill>
                  <a:schemeClr val="bg1">
                    <a:lumMod val="85000"/>
                    <a:lumOff val="15000"/>
                  </a:schemeClr>
                </a:solidFill>
                <a:latin typeface="Gotham Extra Light" pitchFamily="50" charset="0"/>
                <a:cs typeface="Gotham Extra Light" pitchFamily="50" charset="0"/>
              </a:rPr>
              <a:t>-</a:t>
            </a:r>
            <a:r>
              <a:rPr lang="en-US" sz="2000" dirty="0">
                <a:solidFill>
                  <a:schemeClr val="bg1">
                    <a:lumMod val="85000"/>
                    <a:lumOff val="15000"/>
                  </a:schemeClr>
                </a:solidFill>
                <a:latin typeface="Gotham Extra Light" pitchFamily="50" charset="0"/>
                <a:cs typeface="Gotham Extra Light" pitchFamily="50" charset="0"/>
              </a:rPr>
              <a:t>12</a:t>
            </a:r>
            <a:r>
              <a:rPr lang="en-US" sz="2000" baseline="30000" dirty="0">
                <a:solidFill>
                  <a:schemeClr val="bg1">
                    <a:lumMod val="85000"/>
                    <a:lumOff val="15000"/>
                  </a:schemeClr>
                </a:solidFill>
                <a:latin typeface="Gotham Extra Light" pitchFamily="50" charset="0"/>
                <a:cs typeface="Gotham Extra Light" pitchFamily="50" charset="0"/>
              </a:rPr>
              <a:t>th</a:t>
            </a:r>
            <a:r>
              <a:rPr lang="en-US" sz="2000" dirty="0">
                <a:solidFill>
                  <a:schemeClr val="bg1">
                    <a:lumMod val="85000"/>
                    <a:lumOff val="15000"/>
                  </a:schemeClr>
                </a:solidFill>
                <a:latin typeface="Gotham Extra Light" pitchFamily="50" charset="0"/>
                <a:cs typeface="Gotham Extra Light" pitchFamily="50" charset="0"/>
              </a:rPr>
              <a:t>)</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Professional development: Tablets (K-2)</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Training and support for teachers on usage of tablets and classroom integration.</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Professional development: Laptops (3-12 &amp; Teachers)</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Training and support for teachers on usage of laptops and classroom integration.</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p:txBody>
      </p:sp>
    </p:spTree>
    <p:extLst>
      <p:ext uri="{BB962C8B-B14F-4D97-AF65-F5344CB8AC3E}">
        <p14:creationId xmlns:p14="http://schemas.microsoft.com/office/powerpoint/2010/main" val="107115834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738664"/>
          </a:xfrm>
          <a:prstGeom prst="rect">
            <a:avLst/>
          </a:prstGeom>
          <a:noFill/>
        </p:spPr>
        <p:txBody>
          <a:bodyPr wrap="square" lIns="0" tIns="0" rIns="0" bIns="0" rtlCol="0">
            <a:spAutoFit/>
          </a:bodyPr>
          <a:lstStyle/>
          <a:p>
            <a:r>
              <a:rPr lang="en-US" sz="4800" dirty="0">
                <a:solidFill>
                  <a:schemeClr val="bg1">
                    <a:lumMod val="85000"/>
                    <a:lumOff val="15000"/>
                  </a:schemeClr>
                </a:solidFill>
                <a:latin typeface="Gotham Medium" pitchFamily="50" charset="0"/>
                <a:cs typeface="Gotham Medium" pitchFamily="50" charset="0"/>
              </a:rPr>
              <a:t>Overview of Categories (2 of 2)</a:t>
            </a:r>
            <a:endParaRPr lang="en-US" sz="4800" dirty="0">
              <a:solidFill>
                <a:schemeClr val="bg1">
                  <a:lumMod val="85000"/>
                  <a:lumOff val="15000"/>
                </a:schemeClr>
              </a:solidFill>
              <a:latin typeface="Segoe UI Light" pitchFamily="34" charset="0"/>
            </a:endParaRPr>
          </a:p>
        </p:txBody>
      </p:sp>
      <p:sp>
        <p:nvSpPr>
          <p:cNvPr id="4" name="TextBox 3"/>
          <p:cNvSpPr txBox="1"/>
          <p:nvPr/>
        </p:nvSpPr>
        <p:spPr>
          <a:xfrm>
            <a:off x="586429" y="1849716"/>
            <a:ext cx="11030948" cy="3385542"/>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Medium" pitchFamily="50" charset="0"/>
                <a:cs typeface="Gotham Medium" pitchFamily="50" charset="0"/>
              </a:rPr>
              <a:t>Project Management: Deployment and Logistics</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Management of the distribution and deployment of devices to schools.</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Project Management: Inventory Tracking</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Tools and support for tracking inventory.</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Project Management: Help Desk &amp; Ticketing</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Managed help desk and support hotline for 3 years serving all 850+ schools.</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p:txBody>
      </p:sp>
    </p:spTree>
    <p:extLst>
      <p:ext uri="{BB962C8B-B14F-4D97-AF65-F5344CB8AC3E}">
        <p14:creationId xmlns:p14="http://schemas.microsoft.com/office/powerpoint/2010/main" val="26834869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738664"/>
          </a:xfrm>
          <a:prstGeom prst="rect">
            <a:avLst/>
          </a:prstGeom>
          <a:noFill/>
        </p:spPr>
        <p:txBody>
          <a:bodyPr wrap="square" lIns="0" tIns="0" rIns="0" bIns="0" rtlCol="0">
            <a:spAutoFit/>
          </a:bodyPr>
          <a:lstStyle/>
          <a:p>
            <a:r>
              <a:rPr lang="en-US" sz="4800" dirty="0">
                <a:solidFill>
                  <a:schemeClr val="bg1">
                    <a:lumMod val="85000"/>
                    <a:lumOff val="15000"/>
                  </a:schemeClr>
                </a:solidFill>
                <a:latin typeface="Gotham Medium" pitchFamily="50" charset="0"/>
                <a:cs typeface="Gotham Medium" pitchFamily="50" charset="0"/>
              </a:rPr>
              <a:t>Overview of Submissions</a:t>
            </a:r>
            <a:endParaRPr lang="en-US" sz="4800" dirty="0">
              <a:solidFill>
                <a:schemeClr val="bg1">
                  <a:lumMod val="85000"/>
                  <a:lumOff val="15000"/>
                </a:schemeClr>
              </a:solidFill>
              <a:latin typeface="Segoe UI Light" pitchFamily="34" charset="0"/>
            </a:endParaRPr>
          </a:p>
        </p:txBody>
      </p:sp>
      <p:sp>
        <p:nvSpPr>
          <p:cNvPr id="4" name="TextBox 3"/>
          <p:cNvSpPr txBox="1"/>
          <p:nvPr/>
        </p:nvSpPr>
        <p:spPr>
          <a:xfrm>
            <a:off x="586429" y="1849716"/>
            <a:ext cx="11030948" cy="3770263"/>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Extra Light" pitchFamily="50" charset="0"/>
                <a:cs typeface="Gotham Extra Light" pitchFamily="50" charset="0"/>
              </a:rPr>
              <a:t>6 proposals. 2 comprehensive, and 4 category specific.</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Devices &amp; Services</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3 proposals competing</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Professional development</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5 proposals competing</a:t>
            </a:r>
          </a:p>
          <a:p>
            <a:pPr>
              <a:spcBef>
                <a:spcPts val="600"/>
              </a:spcBef>
            </a:pPr>
            <a:endParaRPr lang="en-US" sz="2000" dirty="0">
              <a:solidFill>
                <a:schemeClr val="bg1">
                  <a:lumMod val="85000"/>
                  <a:lumOff val="15000"/>
                </a:schemeClr>
              </a:solidFill>
              <a:latin typeface="Gotham Extra Light" pitchFamily="50" charset="0"/>
              <a:cs typeface="Gotham Extra Light" pitchFamily="50" charset="0"/>
            </a:endParaRPr>
          </a:p>
          <a:p>
            <a:pPr>
              <a:spcBef>
                <a:spcPts val="600"/>
              </a:spcBef>
            </a:pPr>
            <a:r>
              <a:rPr lang="en-US" sz="2000" dirty="0">
                <a:solidFill>
                  <a:schemeClr val="bg1">
                    <a:lumMod val="85000"/>
                    <a:lumOff val="15000"/>
                  </a:schemeClr>
                </a:solidFill>
                <a:latin typeface="Gotham Medium" pitchFamily="50" charset="0"/>
                <a:cs typeface="Gotham Medium" pitchFamily="50" charset="0"/>
              </a:rPr>
              <a:t>Project Management</a:t>
            </a:r>
          </a:p>
          <a:p>
            <a:pPr>
              <a:spcBef>
                <a:spcPts val="600"/>
              </a:spcBef>
            </a:pPr>
            <a:r>
              <a:rPr lang="en-US" sz="2000" dirty="0">
                <a:solidFill>
                  <a:schemeClr val="bg1">
                    <a:lumMod val="85000"/>
                    <a:lumOff val="15000"/>
                  </a:schemeClr>
                </a:solidFill>
                <a:latin typeface="Gotham Extra Light" pitchFamily="50" charset="0"/>
                <a:cs typeface="Gotham Extra Light" pitchFamily="50" charset="0"/>
              </a:rPr>
              <a:t>2 proposals competing</a:t>
            </a:r>
          </a:p>
        </p:txBody>
      </p:sp>
    </p:spTree>
    <p:extLst>
      <p:ext uri="{BB962C8B-B14F-4D97-AF65-F5344CB8AC3E}">
        <p14:creationId xmlns:p14="http://schemas.microsoft.com/office/powerpoint/2010/main" val="5339878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extBox 1"/>
          <p:cNvSpPr txBox="1"/>
          <p:nvPr/>
        </p:nvSpPr>
        <p:spPr>
          <a:xfrm>
            <a:off x="586429" y="361499"/>
            <a:ext cx="3519376" cy="1769715"/>
          </a:xfrm>
          <a:prstGeom prst="rect">
            <a:avLst/>
          </a:prstGeom>
          <a:noFill/>
        </p:spPr>
        <p:txBody>
          <a:bodyPr wrap="square" lIns="0" tIns="0" rIns="0" bIns="0" rtlCol="0">
            <a:spAutoFit/>
          </a:bodyPr>
          <a:lstStyle/>
          <a:p>
            <a:r>
              <a:rPr lang="en-US" sz="11500" dirty="0">
                <a:solidFill>
                  <a:schemeClr val="tx1">
                    <a:alpha val="50000"/>
                  </a:schemeClr>
                </a:solidFill>
                <a:latin typeface="Gotham Medium" pitchFamily="50" charset="0"/>
                <a:cs typeface="Gotham Medium" pitchFamily="50" charset="0"/>
              </a:rPr>
              <a:t>1.</a:t>
            </a:r>
            <a:endParaRPr lang="en-US" sz="11500" dirty="0">
              <a:solidFill>
                <a:schemeClr val="tx1">
                  <a:alpha val="50000"/>
                </a:schemeClr>
              </a:solidFill>
              <a:latin typeface="Segoe UI Light" pitchFamily="34" charset="0"/>
            </a:endParaRPr>
          </a:p>
        </p:txBody>
      </p:sp>
      <p:sp>
        <p:nvSpPr>
          <p:cNvPr id="4" name="TextBox 3"/>
          <p:cNvSpPr txBox="1"/>
          <p:nvPr/>
        </p:nvSpPr>
        <p:spPr>
          <a:xfrm>
            <a:off x="586429" y="2359381"/>
            <a:ext cx="11270954" cy="2117503"/>
          </a:xfrm>
          <a:prstGeom prst="rect">
            <a:avLst/>
          </a:prstGeom>
          <a:noFill/>
        </p:spPr>
        <p:txBody>
          <a:bodyPr wrap="square" lIns="0" tIns="0" rIns="0" bIns="0" rtlCol="0">
            <a:spAutoFit/>
          </a:bodyPr>
          <a:lstStyle/>
          <a:p>
            <a:r>
              <a:rPr lang="en-US" sz="5400" dirty="0">
                <a:latin typeface="Gotham Extra Light" pitchFamily="50" charset="0"/>
                <a:cs typeface="Gotham Extra Light" pitchFamily="50" charset="0"/>
              </a:rPr>
              <a:t>Devices &amp; Services</a:t>
            </a:r>
          </a:p>
          <a:p>
            <a:pPr>
              <a:lnSpc>
                <a:spcPct val="120000"/>
              </a:lnSpc>
              <a:spcBef>
                <a:spcPts val="1200"/>
              </a:spcBef>
            </a:pPr>
            <a:r>
              <a:rPr lang="en-US" sz="3200" dirty="0">
                <a:latin typeface="Gotham Extra Light" pitchFamily="50" charset="0"/>
                <a:cs typeface="Gotham Extra Light" pitchFamily="50" charset="0"/>
              </a:rPr>
              <a:t>- Tablets</a:t>
            </a:r>
          </a:p>
          <a:p>
            <a:pPr>
              <a:lnSpc>
                <a:spcPct val="120000"/>
              </a:lnSpc>
            </a:pPr>
            <a:r>
              <a:rPr lang="en-US" sz="3200" dirty="0">
                <a:latin typeface="Gotham Extra Light" pitchFamily="50" charset="0"/>
                <a:cs typeface="Gotham Extra Light" pitchFamily="50" charset="0"/>
              </a:rPr>
              <a:t>- Laptops</a:t>
            </a:r>
          </a:p>
        </p:txBody>
      </p:sp>
    </p:spTree>
    <p:extLst>
      <p:ext uri="{BB962C8B-B14F-4D97-AF65-F5344CB8AC3E}">
        <p14:creationId xmlns:p14="http://schemas.microsoft.com/office/powerpoint/2010/main" val="332445544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Tablets: </a:t>
            </a:r>
            <a:r>
              <a:rPr lang="en-US" sz="4000" dirty="0">
                <a:solidFill>
                  <a:schemeClr val="bg1">
                    <a:lumMod val="85000"/>
                    <a:lumOff val="15000"/>
                  </a:schemeClr>
                </a:solidFill>
                <a:latin typeface="Gotham Light" pitchFamily="50" charset="0"/>
                <a:cs typeface="Gotham Light" pitchFamily="50" charset="0"/>
              </a:rPr>
              <a:t>Preliminary Results</a:t>
            </a:r>
          </a:p>
        </p:txBody>
      </p:sp>
      <p:sp>
        <p:nvSpPr>
          <p:cNvPr id="4" name="TextBox 3"/>
          <p:cNvSpPr txBox="1"/>
          <p:nvPr/>
        </p:nvSpPr>
        <p:spPr>
          <a:xfrm>
            <a:off x="586429" y="1742495"/>
            <a:ext cx="10978482" cy="692497"/>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Two clear front-runners that meet all minimum requirements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Very different platform (software) offerings with pros and cons for each</a:t>
            </a:r>
          </a:p>
        </p:txBody>
      </p:sp>
      <p:pic>
        <p:nvPicPr>
          <p:cNvPr id="1026" name="Picture 2" descr="Image result for ipad 6th gen">
            <a:extLst>
              <a:ext uri="{FF2B5EF4-FFF2-40B4-BE49-F238E27FC236}">
                <a16:creationId xmlns:a16="http://schemas.microsoft.com/office/drawing/2014/main" id="{8B97C03B-C724-438A-B985-EBDDBD4D8E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392" y="3488961"/>
            <a:ext cx="2375041" cy="23750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urface go">
            <a:extLst>
              <a:ext uri="{FF2B5EF4-FFF2-40B4-BE49-F238E27FC236}">
                <a16:creationId xmlns:a16="http://schemas.microsoft.com/office/drawing/2014/main" id="{2D3F91A1-9AAC-4D5B-B203-1D00D7C55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3991" y="3784059"/>
            <a:ext cx="3657598" cy="20574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5F504E7-6FE1-4A04-A141-A03B58F6F020}"/>
              </a:ext>
            </a:extLst>
          </p:cNvPr>
          <p:cNvSpPr txBox="1"/>
          <p:nvPr/>
        </p:nvSpPr>
        <p:spPr>
          <a:xfrm>
            <a:off x="1518491" y="596226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Light" pitchFamily="50" charset="0"/>
                <a:cs typeface="Gotham Light" pitchFamily="50" charset="0"/>
              </a:rPr>
              <a:t>Apple iPad 10”</a:t>
            </a:r>
          </a:p>
        </p:txBody>
      </p:sp>
      <p:sp>
        <p:nvSpPr>
          <p:cNvPr id="10" name="TextBox 9">
            <a:extLst>
              <a:ext uri="{FF2B5EF4-FFF2-40B4-BE49-F238E27FC236}">
                <a16:creationId xmlns:a16="http://schemas.microsoft.com/office/drawing/2014/main" id="{47599F23-FAEE-45A5-958A-DE7121CD06F2}"/>
              </a:ext>
            </a:extLst>
          </p:cNvPr>
          <p:cNvSpPr txBox="1"/>
          <p:nvPr/>
        </p:nvSpPr>
        <p:spPr>
          <a:xfrm>
            <a:off x="6607369" y="596226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Light" pitchFamily="50" charset="0"/>
                <a:cs typeface="Gotham Light" pitchFamily="50" charset="0"/>
              </a:rPr>
              <a:t>Microsoft Surface Go 10”</a:t>
            </a:r>
          </a:p>
        </p:txBody>
      </p:sp>
      <p:sp>
        <p:nvSpPr>
          <p:cNvPr id="11" name="TextBox 10">
            <a:extLst>
              <a:ext uri="{FF2B5EF4-FFF2-40B4-BE49-F238E27FC236}">
                <a16:creationId xmlns:a16="http://schemas.microsoft.com/office/drawing/2014/main" id="{0A9F5003-96BD-499B-87F0-C453CEC89360}"/>
              </a:ext>
            </a:extLst>
          </p:cNvPr>
          <p:cNvSpPr txBox="1"/>
          <p:nvPr/>
        </p:nvSpPr>
        <p:spPr>
          <a:xfrm>
            <a:off x="1518491" y="305561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A</a:t>
            </a:r>
            <a:endParaRPr lang="en-US" sz="2000" dirty="0">
              <a:solidFill>
                <a:schemeClr val="bg1">
                  <a:lumMod val="85000"/>
                  <a:lumOff val="15000"/>
                </a:schemeClr>
              </a:solidFill>
              <a:latin typeface="Segoe UI Light" pitchFamily="34" charset="0"/>
            </a:endParaRPr>
          </a:p>
        </p:txBody>
      </p:sp>
      <p:sp>
        <p:nvSpPr>
          <p:cNvPr id="12" name="TextBox 11">
            <a:extLst>
              <a:ext uri="{FF2B5EF4-FFF2-40B4-BE49-F238E27FC236}">
                <a16:creationId xmlns:a16="http://schemas.microsoft.com/office/drawing/2014/main" id="{AAC0527D-09D2-453D-AE04-128757621770}"/>
              </a:ext>
            </a:extLst>
          </p:cNvPr>
          <p:cNvSpPr txBox="1"/>
          <p:nvPr/>
        </p:nvSpPr>
        <p:spPr>
          <a:xfrm>
            <a:off x="6480235" y="305561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B</a:t>
            </a:r>
            <a:endParaRPr lang="en-US" sz="2000" dirty="0">
              <a:solidFill>
                <a:schemeClr val="bg1">
                  <a:lumMod val="85000"/>
                  <a:lumOff val="15000"/>
                </a:schemeClr>
              </a:solidFill>
              <a:latin typeface="Segoe UI Light" pitchFamily="34" charset="0"/>
            </a:endParaRPr>
          </a:p>
        </p:txBody>
      </p:sp>
    </p:spTree>
    <p:extLst>
      <p:ext uri="{BB962C8B-B14F-4D97-AF65-F5344CB8AC3E}">
        <p14:creationId xmlns:p14="http://schemas.microsoft.com/office/powerpoint/2010/main" val="2641488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Tablets: </a:t>
            </a:r>
            <a:r>
              <a:rPr lang="en-US" sz="4000" dirty="0">
                <a:solidFill>
                  <a:schemeClr val="bg1">
                    <a:lumMod val="85000"/>
                    <a:lumOff val="15000"/>
                  </a:schemeClr>
                </a:solidFill>
                <a:latin typeface="Gotham Light" pitchFamily="50" charset="0"/>
                <a:cs typeface="Gotham Light" pitchFamily="50" charset="0"/>
              </a:rPr>
              <a:t>What we need to answer</a:t>
            </a:r>
          </a:p>
        </p:txBody>
      </p:sp>
      <p:sp>
        <p:nvSpPr>
          <p:cNvPr id="4" name="TextBox 3"/>
          <p:cNvSpPr txBox="1"/>
          <p:nvPr/>
        </p:nvSpPr>
        <p:spPr>
          <a:xfrm>
            <a:off x="586429" y="1849716"/>
            <a:ext cx="10978482" cy="2077492"/>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do the repair services compare between the two in both quality and costs?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fast can all devices be procured and delivered to PR (prior to distribution)?</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What are additional costs incurred in one platform vs. the other? (For example: Apple cloud)</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For the specific purpose of academic integration in the teaching of K-2 students, which platform provides the best tools and applications for teachers?</a:t>
            </a:r>
          </a:p>
        </p:txBody>
      </p:sp>
    </p:spTree>
    <p:extLst>
      <p:ext uri="{BB962C8B-B14F-4D97-AF65-F5344CB8AC3E}">
        <p14:creationId xmlns:p14="http://schemas.microsoft.com/office/powerpoint/2010/main" val="261494336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Tablets: </a:t>
            </a:r>
            <a:r>
              <a:rPr lang="en-US" sz="4000" dirty="0">
                <a:solidFill>
                  <a:schemeClr val="bg1">
                    <a:lumMod val="85000"/>
                    <a:lumOff val="15000"/>
                  </a:schemeClr>
                </a:solidFill>
                <a:latin typeface="Gotham Light" pitchFamily="50" charset="0"/>
                <a:cs typeface="Gotham Light" pitchFamily="50" charset="0"/>
              </a:rPr>
              <a:t>Next steps</a:t>
            </a:r>
          </a:p>
        </p:txBody>
      </p:sp>
      <p:sp>
        <p:nvSpPr>
          <p:cNvPr id="4" name="TextBox 3"/>
          <p:cNvSpPr txBox="1"/>
          <p:nvPr/>
        </p:nvSpPr>
        <p:spPr>
          <a:xfrm>
            <a:off x="586429" y="1849716"/>
            <a:ext cx="10813591" cy="2769989"/>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Invite company A &amp; B with their proposed devices. Vendors should demo the devices within the protective covers that will be used in schools.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describe in detail their SLA’s and repair schedules.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elaborate on damages considered out of warranty and their incurred costs.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a procurement timeline (separate from a logistics and distribution timeline)</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feedback from directors and teachers within K-2 academics on potential uses of the device and ask vendors to provide examples of that usage.</a:t>
            </a:r>
          </a:p>
        </p:txBody>
      </p:sp>
    </p:spTree>
    <p:extLst>
      <p:ext uri="{BB962C8B-B14F-4D97-AF65-F5344CB8AC3E}">
        <p14:creationId xmlns:p14="http://schemas.microsoft.com/office/powerpoint/2010/main" val="281310948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Laptops: </a:t>
            </a:r>
            <a:r>
              <a:rPr lang="en-US" sz="4000" dirty="0">
                <a:solidFill>
                  <a:schemeClr val="bg1">
                    <a:lumMod val="85000"/>
                    <a:lumOff val="15000"/>
                  </a:schemeClr>
                </a:solidFill>
                <a:latin typeface="Gotham Light" pitchFamily="50" charset="0"/>
                <a:cs typeface="Gotham Light" pitchFamily="50" charset="0"/>
              </a:rPr>
              <a:t>Preliminary Results</a:t>
            </a:r>
          </a:p>
        </p:txBody>
      </p:sp>
      <p:sp>
        <p:nvSpPr>
          <p:cNvPr id="4" name="TextBox 3"/>
          <p:cNvSpPr txBox="1"/>
          <p:nvPr/>
        </p:nvSpPr>
        <p:spPr>
          <a:xfrm>
            <a:off x="586429" y="1849716"/>
            <a:ext cx="10978482" cy="692497"/>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Two clear front-runners that meet all minimum requirements.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Very similar offerings with a slight edge to Company A.</a:t>
            </a:r>
          </a:p>
        </p:txBody>
      </p:sp>
      <p:sp>
        <p:nvSpPr>
          <p:cNvPr id="9" name="TextBox 8">
            <a:extLst>
              <a:ext uri="{FF2B5EF4-FFF2-40B4-BE49-F238E27FC236}">
                <a16:creationId xmlns:a16="http://schemas.microsoft.com/office/drawing/2014/main" id="{25F504E7-6FE1-4A04-A141-A03B58F6F020}"/>
              </a:ext>
            </a:extLst>
          </p:cNvPr>
          <p:cNvSpPr txBox="1"/>
          <p:nvPr/>
        </p:nvSpPr>
        <p:spPr>
          <a:xfrm>
            <a:off x="1518490" y="596226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Light" pitchFamily="50" charset="0"/>
                <a:cs typeface="Gotham Light" pitchFamily="50" charset="0"/>
              </a:rPr>
              <a:t>HP ProBook x360</a:t>
            </a:r>
          </a:p>
        </p:txBody>
      </p:sp>
      <p:sp>
        <p:nvSpPr>
          <p:cNvPr id="10" name="TextBox 9">
            <a:extLst>
              <a:ext uri="{FF2B5EF4-FFF2-40B4-BE49-F238E27FC236}">
                <a16:creationId xmlns:a16="http://schemas.microsoft.com/office/drawing/2014/main" id="{47599F23-FAEE-45A5-958A-DE7121CD06F2}"/>
              </a:ext>
            </a:extLst>
          </p:cNvPr>
          <p:cNvSpPr txBox="1"/>
          <p:nvPr/>
        </p:nvSpPr>
        <p:spPr>
          <a:xfrm>
            <a:off x="6480234" y="596226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Light" pitchFamily="50" charset="0"/>
                <a:cs typeface="Gotham Light" pitchFamily="50" charset="0"/>
              </a:rPr>
              <a:t>Dell Latitude 2-in-1</a:t>
            </a:r>
          </a:p>
        </p:txBody>
      </p:sp>
      <p:sp>
        <p:nvSpPr>
          <p:cNvPr id="11" name="TextBox 10">
            <a:extLst>
              <a:ext uri="{FF2B5EF4-FFF2-40B4-BE49-F238E27FC236}">
                <a16:creationId xmlns:a16="http://schemas.microsoft.com/office/drawing/2014/main" id="{0A9F5003-96BD-499B-87F0-C453CEC89360}"/>
              </a:ext>
            </a:extLst>
          </p:cNvPr>
          <p:cNvSpPr txBox="1"/>
          <p:nvPr/>
        </p:nvSpPr>
        <p:spPr>
          <a:xfrm>
            <a:off x="1518491" y="305561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A</a:t>
            </a:r>
            <a:endParaRPr lang="en-US" sz="2000" dirty="0">
              <a:solidFill>
                <a:schemeClr val="bg1">
                  <a:lumMod val="85000"/>
                  <a:lumOff val="15000"/>
                </a:schemeClr>
              </a:solidFill>
              <a:latin typeface="Segoe UI Light" pitchFamily="34" charset="0"/>
            </a:endParaRPr>
          </a:p>
        </p:txBody>
      </p:sp>
      <p:sp>
        <p:nvSpPr>
          <p:cNvPr id="12" name="TextBox 11">
            <a:extLst>
              <a:ext uri="{FF2B5EF4-FFF2-40B4-BE49-F238E27FC236}">
                <a16:creationId xmlns:a16="http://schemas.microsoft.com/office/drawing/2014/main" id="{AAC0527D-09D2-453D-AE04-128757621770}"/>
              </a:ext>
            </a:extLst>
          </p:cNvPr>
          <p:cNvSpPr txBox="1"/>
          <p:nvPr/>
        </p:nvSpPr>
        <p:spPr>
          <a:xfrm>
            <a:off x="6480235" y="3055613"/>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B</a:t>
            </a:r>
            <a:endParaRPr lang="en-US" sz="2000" dirty="0">
              <a:solidFill>
                <a:schemeClr val="bg1">
                  <a:lumMod val="85000"/>
                  <a:lumOff val="15000"/>
                </a:schemeClr>
              </a:solidFill>
              <a:latin typeface="Segoe UI Light" pitchFamily="34" charset="0"/>
            </a:endParaRPr>
          </a:p>
        </p:txBody>
      </p:sp>
      <p:pic>
        <p:nvPicPr>
          <p:cNvPr id="3076" name="Picture 4" descr="Image result for hp probook x360">
            <a:extLst>
              <a:ext uri="{FF2B5EF4-FFF2-40B4-BE49-F238E27FC236}">
                <a16:creationId xmlns:a16="http://schemas.microsoft.com/office/drawing/2014/main" id="{004CA3E3-A11B-454D-82EF-71C97E6D1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104" y="3631872"/>
            <a:ext cx="2589430" cy="194320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dell latitude 3190 2-in-1">
            <a:extLst>
              <a:ext uri="{FF2B5EF4-FFF2-40B4-BE49-F238E27FC236}">
                <a16:creationId xmlns:a16="http://schemas.microsoft.com/office/drawing/2014/main" id="{BD9DF95F-9B37-427F-BD9D-35E182F73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330" y="3631872"/>
            <a:ext cx="3076277" cy="1997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78936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Laptops: </a:t>
            </a:r>
            <a:r>
              <a:rPr lang="en-US" sz="4000" dirty="0">
                <a:solidFill>
                  <a:schemeClr val="bg1">
                    <a:lumMod val="85000"/>
                    <a:lumOff val="15000"/>
                  </a:schemeClr>
                </a:solidFill>
                <a:latin typeface="Gotham Light" pitchFamily="50" charset="0"/>
                <a:cs typeface="Gotham Light" pitchFamily="50" charset="0"/>
              </a:rPr>
              <a:t>What we need to answer</a:t>
            </a:r>
          </a:p>
        </p:txBody>
      </p:sp>
      <p:sp>
        <p:nvSpPr>
          <p:cNvPr id="4" name="TextBox 3"/>
          <p:cNvSpPr txBox="1"/>
          <p:nvPr/>
        </p:nvSpPr>
        <p:spPr>
          <a:xfrm>
            <a:off x="586429" y="1849716"/>
            <a:ext cx="10978482" cy="2077492"/>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Company A’s laptop has a slight edge over Company B’s laptop due to price and better peripherals. We only need to confirm if the services are comparable between both companies to make the laptop pick.</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Similar to the questions asked under tablets:</a:t>
            </a:r>
          </a:p>
          <a:p>
            <a:pPr marL="800082" lvl="1"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do the repair services compare between the two in both quality and costs?</a:t>
            </a:r>
          </a:p>
          <a:p>
            <a:pPr marL="800082" lvl="1"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fast can all devices be procured and delivered to PR (prior to distribution)?</a:t>
            </a:r>
          </a:p>
        </p:txBody>
      </p:sp>
    </p:spTree>
    <p:extLst>
      <p:ext uri="{BB962C8B-B14F-4D97-AF65-F5344CB8AC3E}">
        <p14:creationId xmlns:p14="http://schemas.microsoft.com/office/powerpoint/2010/main" val="216842430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Laptops: </a:t>
            </a:r>
            <a:r>
              <a:rPr lang="en-US" sz="4000" dirty="0">
                <a:solidFill>
                  <a:schemeClr val="bg1">
                    <a:lumMod val="85000"/>
                    <a:lumOff val="15000"/>
                  </a:schemeClr>
                </a:solidFill>
                <a:latin typeface="Gotham Light" pitchFamily="50" charset="0"/>
                <a:cs typeface="Gotham Light" pitchFamily="50" charset="0"/>
              </a:rPr>
              <a:t>Next steps</a:t>
            </a:r>
          </a:p>
        </p:txBody>
      </p:sp>
      <p:sp>
        <p:nvSpPr>
          <p:cNvPr id="4" name="TextBox 3"/>
          <p:cNvSpPr txBox="1"/>
          <p:nvPr/>
        </p:nvSpPr>
        <p:spPr>
          <a:xfrm>
            <a:off x="586429" y="1849716"/>
            <a:ext cx="10813591" cy="1769715"/>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Invite company A &amp; B with their proposed devices. </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describe in detail their SLA’s and repair schedules.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elaborate on damages considered out of warranty and their incurred costs.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a procurement timeline (separate from a logistics and distribution timeline)</a:t>
            </a:r>
          </a:p>
        </p:txBody>
      </p:sp>
    </p:spTree>
    <p:extLst>
      <p:ext uri="{BB962C8B-B14F-4D97-AF65-F5344CB8AC3E}">
        <p14:creationId xmlns:p14="http://schemas.microsoft.com/office/powerpoint/2010/main" val="142910431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extBox 1"/>
          <p:cNvSpPr txBox="1"/>
          <p:nvPr/>
        </p:nvSpPr>
        <p:spPr>
          <a:xfrm>
            <a:off x="586429" y="361499"/>
            <a:ext cx="3519376" cy="1769715"/>
          </a:xfrm>
          <a:prstGeom prst="rect">
            <a:avLst/>
          </a:prstGeom>
          <a:noFill/>
        </p:spPr>
        <p:txBody>
          <a:bodyPr wrap="square" lIns="0" tIns="0" rIns="0" bIns="0" rtlCol="0">
            <a:spAutoFit/>
          </a:bodyPr>
          <a:lstStyle/>
          <a:p>
            <a:r>
              <a:rPr lang="en-US" sz="11500" dirty="0">
                <a:solidFill>
                  <a:schemeClr val="tx1">
                    <a:alpha val="50000"/>
                  </a:schemeClr>
                </a:solidFill>
                <a:latin typeface="Gotham Medium" pitchFamily="50" charset="0"/>
                <a:cs typeface="Gotham Medium" pitchFamily="50" charset="0"/>
              </a:rPr>
              <a:t>2.</a:t>
            </a:r>
            <a:endParaRPr lang="en-US" sz="11500" dirty="0">
              <a:solidFill>
                <a:schemeClr val="tx1">
                  <a:alpha val="50000"/>
                </a:schemeClr>
              </a:solidFill>
              <a:latin typeface="Segoe UI Light" pitchFamily="34" charset="0"/>
            </a:endParaRPr>
          </a:p>
        </p:txBody>
      </p:sp>
      <p:sp>
        <p:nvSpPr>
          <p:cNvPr id="4" name="TextBox 3"/>
          <p:cNvSpPr txBox="1"/>
          <p:nvPr/>
        </p:nvSpPr>
        <p:spPr>
          <a:xfrm>
            <a:off x="586429" y="2359381"/>
            <a:ext cx="11270954" cy="2117503"/>
          </a:xfrm>
          <a:prstGeom prst="rect">
            <a:avLst/>
          </a:prstGeom>
          <a:noFill/>
        </p:spPr>
        <p:txBody>
          <a:bodyPr wrap="square" lIns="0" tIns="0" rIns="0" bIns="0" rtlCol="0">
            <a:spAutoFit/>
          </a:bodyPr>
          <a:lstStyle/>
          <a:p>
            <a:r>
              <a:rPr lang="en-US" sz="5400" dirty="0">
                <a:latin typeface="Gotham Extra Light" pitchFamily="50" charset="0"/>
                <a:cs typeface="Gotham Extra Light" pitchFamily="50" charset="0"/>
              </a:rPr>
              <a:t>Professional Development</a:t>
            </a:r>
          </a:p>
          <a:p>
            <a:pPr>
              <a:lnSpc>
                <a:spcPct val="120000"/>
              </a:lnSpc>
              <a:spcBef>
                <a:spcPts val="1200"/>
              </a:spcBef>
            </a:pPr>
            <a:r>
              <a:rPr lang="en-US" sz="3200" dirty="0">
                <a:latin typeface="Gotham Extra Light" pitchFamily="50" charset="0"/>
                <a:cs typeface="Gotham Extra Light" pitchFamily="50" charset="0"/>
              </a:rPr>
              <a:t>- Tablets (K-2)</a:t>
            </a:r>
            <a:br>
              <a:rPr lang="en-US" sz="3200" dirty="0">
                <a:latin typeface="Gotham Extra Light" pitchFamily="50" charset="0"/>
                <a:cs typeface="Gotham Extra Light" pitchFamily="50" charset="0"/>
              </a:rPr>
            </a:br>
            <a:r>
              <a:rPr lang="en-US" sz="3200" dirty="0">
                <a:latin typeface="Gotham Extra Light" pitchFamily="50" charset="0"/>
                <a:cs typeface="Gotham Extra Light" pitchFamily="50" charset="0"/>
              </a:rPr>
              <a:t>- Laptops (3-12 &amp; Teachers)</a:t>
            </a:r>
          </a:p>
        </p:txBody>
      </p:sp>
    </p:spTree>
    <p:extLst>
      <p:ext uri="{BB962C8B-B14F-4D97-AF65-F5344CB8AC3E}">
        <p14:creationId xmlns:p14="http://schemas.microsoft.com/office/powerpoint/2010/main" val="373741142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615553"/>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Light" pitchFamily="50" charset="0"/>
                <a:cs typeface="Gotham Light" pitchFamily="50" charset="0"/>
              </a:rPr>
              <a:t>Professional Development</a:t>
            </a:r>
          </a:p>
        </p:txBody>
      </p:sp>
      <p:sp>
        <p:nvSpPr>
          <p:cNvPr id="3" name="TextBox 2">
            <a:extLst>
              <a:ext uri="{FF2B5EF4-FFF2-40B4-BE49-F238E27FC236}">
                <a16:creationId xmlns:a16="http://schemas.microsoft.com/office/drawing/2014/main" id="{40501037-72C5-4C04-BF09-75B311CB131A}"/>
              </a:ext>
            </a:extLst>
          </p:cNvPr>
          <p:cNvSpPr txBox="1"/>
          <p:nvPr/>
        </p:nvSpPr>
        <p:spPr>
          <a:xfrm>
            <a:off x="879676" y="1979271"/>
            <a:ext cx="10018173" cy="738664"/>
          </a:xfrm>
          <a:prstGeom prst="rect">
            <a:avLst/>
          </a:prstGeom>
          <a:noFill/>
        </p:spPr>
        <p:txBody>
          <a:bodyPr wrap="square" lIns="0" tIns="0" rIns="0" bIns="0" rtlCol="0">
            <a:spAutoFit/>
          </a:bodyPr>
          <a:lstStyle/>
          <a:p>
            <a:r>
              <a:rPr lang="en-US" sz="2400" dirty="0">
                <a:solidFill>
                  <a:schemeClr val="bg1"/>
                </a:solidFill>
                <a:latin typeface="Segoe UI Light" pitchFamily="34" charset="0"/>
              </a:rPr>
              <a:t>Invite Company A, B and C of the companies that submitted Professional Development proposals to give presentations.</a:t>
            </a:r>
          </a:p>
        </p:txBody>
      </p:sp>
    </p:spTree>
    <p:extLst>
      <p:ext uri="{BB962C8B-B14F-4D97-AF65-F5344CB8AC3E}">
        <p14:creationId xmlns:p14="http://schemas.microsoft.com/office/powerpoint/2010/main" val="35208342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369332"/>
          </a:xfrm>
          <a:prstGeom prst="rect">
            <a:avLst/>
          </a:prstGeom>
          <a:noFill/>
        </p:spPr>
        <p:txBody>
          <a:bodyPr wrap="square" lIns="0" tIns="0" rIns="0" bIns="0" rtlCol="0">
            <a:spAutoFit/>
          </a:bodyPr>
          <a:lstStyle/>
          <a:p>
            <a:r>
              <a:rPr lang="en-US" sz="2400" b="1" dirty="0">
                <a:solidFill>
                  <a:schemeClr val="bg1">
                    <a:lumMod val="85000"/>
                    <a:lumOff val="15000"/>
                  </a:schemeClr>
                </a:solidFill>
                <a:latin typeface="Gotham Medium" pitchFamily="50" charset="0"/>
                <a:cs typeface="Gotham Medium" pitchFamily="50" charset="0"/>
              </a:rPr>
              <a:t>Professional Development: What we need to know</a:t>
            </a:r>
            <a:endParaRPr lang="en-US" sz="2400" b="1" dirty="0">
              <a:solidFill>
                <a:schemeClr val="bg1">
                  <a:lumMod val="85000"/>
                  <a:lumOff val="15000"/>
                </a:schemeClr>
              </a:solidFill>
              <a:latin typeface="Gotham Light" pitchFamily="50" charset="0"/>
              <a:cs typeface="Gotham Light" pitchFamily="50" charset="0"/>
            </a:endParaRPr>
          </a:p>
        </p:txBody>
      </p:sp>
      <p:sp>
        <p:nvSpPr>
          <p:cNvPr id="4" name="TextBox 3"/>
          <p:cNvSpPr txBox="1"/>
          <p:nvPr/>
        </p:nvSpPr>
        <p:spPr>
          <a:xfrm>
            <a:off x="425563" y="1321826"/>
            <a:ext cx="10813591" cy="4678204"/>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How are they –planning to identify and address existing barriers and challenges by discipline, school and grade level?</a:t>
            </a:r>
          </a:p>
          <a:p>
            <a:pPr marL="342900"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How are they planning to manage advanced teachers who have MS, PhDs and Certifications on Instructional Technology?</a:t>
            </a:r>
          </a:p>
          <a:p>
            <a:pPr marL="342900"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Course Information</a:t>
            </a:r>
          </a:p>
          <a:p>
            <a:pPr marL="800082" lvl="1"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Titles, </a:t>
            </a:r>
          </a:p>
          <a:p>
            <a:pPr marL="800082" lvl="1"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Descriptions,</a:t>
            </a:r>
          </a:p>
          <a:p>
            <a:pPr marL="800082" lvl="1"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Type (online, workshop, onsite), </a:t>
            </a:r>
          </a:p>
          <a:p>
            <a:pPr marL="800082" lvl="1"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Hours to Complete, and whether they are using</a:t>
            </a:r>
          </a:p>
          <a:p>
            <a:pPr marL="800082" lvl="1"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Original Content vs. Syndicated</a:t>
            </a:r>
          </a:p>
          <a:p>
            <a:pPr marL="342900"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Distribution of courses titles over time</a:t>
            </a:r>
          </a:p>
          <a:p>
            <a:pPr marL="342900" indent="-342900">
              <a:spcBef>
                <a:spcPts val="600"/>
              </a:spcBef>
              <a:buFont typeface="Arial" panose="020B0604020202020204" pitchFamily="34" charset="0"/>
              <a:buChar char="•"/>
            </a:pPr>
            <a:r>
              <a:rPr lang="en-US" dirty="0">
                <a:solidFill>
                  <a:schemeClr val="bg1"/>
                </a:solidFill>
                <a:latin typeface="Gotham Light" pitchFamily="50" charset="0"/>
                <a:cs typeface="Gotham Light" pitchFamily="50" charset="0"/>
              </a:rPr>
              <a:t>Which online tools will be used? What is the strategy to ensure everyone takes courses? How do they plan to provide proof of completion?</a:t>
            </a:r>
            <a:endParaRPr lang="en-US" sz="2000" dirty="0">
              <a:solidFill>
                <a:schemeClr val="bg1">
                  <a:lumMod val="85000"/>
                  <a:lumOff val="15000"/>
                </a:schemeClr>
              </a:solidFill>
              <a:latin typeface="Gotham Light" pitchFamily="50" charset="0"/>
              <a:cs typeface="Gotham Light" pitchFamily="50" charset="0"/>
            </a:endParaRPr>
          </a:p>
          <a:p>
            <a:pPr marL="342900" indent="-342900">
              <a:spcBef>
                <a:spcPts val="600"/>
              </a:spcBef>
              <a:buFont typeface="Arial" panose="020B0604020202020204" pitchFamily="34" charset="0"/>
              <a:buChar char="•"/>
            </a:pPr>
            <a:endParaRPr lang="en-US" sz="2000" dirty="0">
              <a:solidFill>
                <a:schemeClr val="bg1">
                  <a:lumMod val="85000"/>
                  <a:lumOff val="15000"/>
                </a:schemeClr>
              </a:solidFill>
              <a:latin typeface="Gotham Light" pitchFamily="50" charset="0"/>
              <a:cs typeface="Gotham Light" pitchFamily="50" charset="0"/>
            </a:endParaRPr>
          </a:p>
        </p:txBody>
      </p:sp>
    </p:spTree>
    <p:extLst>
      <p:ext uri="{BB962C8B-B14F-4D97-AF65-F5344CB8AC3E}">
        <p14:creationId xmlns:p14="http://schemas.microsoft.com/office/powerpoint/2010/main" val="215474733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369332"/>
          </a:xfrm>
          <a:prstGeom prst="rect">
            <a:avLst/>
          </a:prstGeom>
          <a:noFill/>
        </p:spPr>
        <p:txBody>
          <a:bodyPr wrap="square" lIns="0" tIns="0" rIns="0" bIns="0" rtlCol="0">
            <a:spAutoFit/>
          </a:bodyPr>
          <a:lstStyle/>
          <a:p>
            <a:r>
              <a:rPr lang="en-US" sz="2400" b="1" dirty="0">
                <a:solidFill>
                  <a:schemeClr val="bg1">
                    <a:lumMod val="85000"/>
                    <a:lumOff val="15000"/>
                  </a:schemeClr>
                </a:solidFill>
                <a:latin typeface="Gotham Medium" pitchFamily="50" charset="0"/>
                <a:cs typeface="Gotham Medium" pitchFamily="50" charset="0"/>
              </a:rPr>
              <a:t>Professional Development: What we need to know (Continued)</a:t>
            </a:r>
            <a:endParaRPr lang="en-US" sz="2400" b="1" dirty="0">
              <a:solidFill>
                <a:schemeClr val="bg1">
                  <a:lumMod val="85000"/>
                  <a:lumOff val="15000"/>
                </a:schemeClr>
              </a:solidFill>
              <a:latin typeface="Gotham Light" pitchFamily="50" charset="0"/>
              <a:cs typeface="Gotham Light" pitchFamily="50" charset="0"/>
            </a:endParaRPr>
          </a:p>
        </p:txBody>
      </p:sp>
      <p:sp>
        <p:nvSpPr>
          <p:cNvPr id="4" name="TextBox 3"/>
          <p:cNvSpPr txBox="1"/>
          <p:nvPr/>
        </p:nvSpPr>
        <p:spPr>
          <a:xfrm>
            <a:off x="586429" y="1849716"/>
            <a:ext cx="10978482" cy="1384995"/>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Proportion of Online-vs On-site hours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Proportion of Time in Courses versus Time in Workshop or Coaching Events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Separate pricing for each type of training (laptops and tablets)</a:t>
            </a:r>
            <a:br>
              <a:rPr lang="en-US" sz="2000" dirty="0">
                <a:solidFill>
                  <a:schemeClr val="bg1">
                    <a:lumMod val="85000"/>
                    <a:lumOff val="15000"/>
                  </a:schemeClr>
                </a:solidFill>
                <a:latin typeface="Gotham Light" pitchFamily="50" charset="0"/>
                <a:cs typeface="Gotham Light" pitchFamily="50" charset="0"/>
              </a:rPr>
            </a:br>
            <a:r>
              <a:rPr lang="en-US" sz="2000" dirty="0">
                <a:solidFill>
                  <a:schemeClr val="bg1">
                    <a:lumMod val="85000"/>
                    <a:lumOff val="15000"/>
                  </a:schemeClr>
                </a:solidFill>
                <a:latin typeface="Gotham Light" pitchFamily="50" charset="0"/>
                <a:cs typeface="Gotham Light" pitchFamily="50" charset="0"/>
              </a:rPr>
              <a:t>Are they going to provide us with a repository of all the training and references materials they use? </a:t>
            </a:r>
          </a:p>
        </p:txBody>
      </p:sp>
    </p:spTree>
    <p:extLst>
      <p:ext uri="{BB962C8B-B14F-4D97-AF65-F5344CB8AC3E}">
        <p14:creationId xmlns:p14="http://schemas.microsoft.com/office/powerpoint/2010/main" val="115079739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2" name="TextBox 1"/>
          <p:cNvSpPr txBox="1"/>
          <p:nvPr/>
        </p:nvSpPr>
        <p:spPr>
          <a:xfrm>
            <a:off x="586429" y="361499"/>
            <a:ext cx="3519376" cy="1769715"/>
          </a:xfrm>
          <a:prstGeom prst="rect">
            <a:avLst/>
          </a:prstGeom>
          <a:noFill/>
        </p:spPr>
        <p:txBody>
          <a:bodyPr wrap="square" lIns="0" tIns="0" rIns="0" bIns="0" rtlCol="0">
            <a:spAutoFit/>
          </a:bodyPr>
          <a:lstStyle/>
          <a:p>
            <a:r>
              <a:rPr lang="en-US" sz="11500" dirty="0">
                <a:solidFill>
                  <a:schemeClr val="tx1">
                    <a:alpha val="50000"/>
                  </a:schemeClr>
                </a:solidFill>
                <a:latin typeface="Gotham Medium" pitchFamily="50" charset="0"/>
                <a:cs typeface="Gotham Medium" pitchFamily="50" charset="0"/>
              </a:rPr>
              <a:t>3.</a:t>
            </a:r>
            <a:endParaRPr lang="en-US" sz="11500" dirty="0">
              <a:solidFill>
                <a:schemeClr val="tx1">
                  <a:alpha val="50000"/>
                </a:schemeClr>
              </a:solidFill>
              <a:latin typeface="Segoe UI Light" pitchFamily="34" charset="0"/>
            </a:endParaRPr>
          </a:p>
        </p:txBody>
      </p:sp>
      <p:sp>
        <p:nvSpPr>
          <p:cNvPr id="4" name="TextBox 3"/>
          <p:cNvSpPr txBox="1"/>
          <p:nvPr/>
        </p:nvSpPr>
        <p:spPr>
          <a:xfrm>
            <a:off x="586429" y="2359381"/>
            <a:ext cx="11270954" cy="2708434"/>
          </a:xfrm>
          <a:prstGeom prst="rect">
            <a:avLst/>
          </a:prstGeom>
          <a:noFill/>
        </p:spPr>
        <p:txBody>
          <a:bodyPr wrap="square" lIns="0" tIns="0" rIns="0" bIns="0" rtlCol="0">
            <a:spAutoFit/>
          </a:bodyPr>
          <a:lstStyle/>
          <a:p>
            <a:r>
              <a:rPr lang="en-US" sz="5400" dirty="0">
                <a:latin typeface="Gotham Extra Light" pitchFamily="50" charset="0"/>
                <a:cs typeface="Gotham Extra Light" pitchFamily="50" charset="0"/>
              </a:rPr>
              <a:t>Project Management</a:t>
            </a:r>
          </a:p>
          <a:p>
            <a:pPr>
              <a:lnSpc>
                <a:spcPct val="120000"/>
              </a:lnSpc>
              <a:spcBef>
                <a:spcPts val="1200"/>
              </a:spcBef>
            </a:pPr>
            <a:r>
              <a:rPr lang="en-US" sz="3200" dirty="0">
                <a:latin typeface="Gotham Extra Light" pitchFamily="50" charset="0"/>
                <a:cs typeface="Gotham Extra Light" pitchFamily="50" charset="0"/>
              </a:rPr>
              <a:t>- Deployment and Logistics</a:t>
            </a:r>
          </a:p>
          <a:p>
            <a:pPr>
              <a:lnSpc>
                <a:spcPct val="120000"/>
              </a:lnSpc>
            </a:pPr>
            <a:r>
              <a:rPr lang="en-US" sz="3200" dirty="0">
                <a:latin typeface="Gotham Extra Light" pitchFamily="50" charset="0"/>
                <a:cs typeface="Gotham Extra Light" pitchFamily="50" charset="0"/>
              </a:rPr>
              <a:t>- Inventory Tracking</a:t>
            </a:r>
          </a:p>
          <a:p>
            <a:pPr>
              <a:lnSpc>
                <a:spcPct val="120000"/>
              </a:lnSpc>
            </a:pPr>
            <a:r>
              <a:rPr lang="en-US" sz="3200" dirty="0">
                <a:latin typeface="Gotham Extra Light" pitchFamily="50" charset="0"/>
                <a:cs typeface="Gotham Extra Light" pitchFamily="50" charset="0"/>
              </a:rPr>
              <a:t>- Help Desk &amp; Ticketing</a:t>
            </a:r>
          </a:p>
        </p:txBody>
      </p:sp>
    </p:spTree>
    <p:extLst>
      <p:ext uri="{BB962C8B-B14F-4D97-AF65-F5344CB8AC3E}">
        <p14:creationId xmlns:p14="http://schemas.microsoft.com/office/powerpoint/2010/main" val="414757891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Deployment and Logistics:</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Preliminary Results</a:t>
            </a:r>
          </a:p>
        </p:txBody>
      </p:sp>
      <p:sp>
        <p:nvSpPr>
          <p:cNvPr id="4" name="TextBox 3"/>
          <p:cNvSpPr txBox="1"/>
          <p:nvPr/>
        </p:nvSpPr>
        <p:spPr>
          <a:xfrm>
            <a:off x="586429" y="2295637"/>
            <a:ext cx="10978482" cy="1000274"/>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The two proposals competing meet all minimum requirements. </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Slight inconsistencies are found within both proposals and require additional clarification.</a:t>
            </a:r>
          </a:p>
        </p:txBody>
      </p:sp>
      <p:sp>
        <p:nvSpPr>
          <p:cNvPr id="13" name="TextBox 12">
            <a:extLst>
              <a:ext uri="{FF2B5EF4-FFF2-40B4-BE49-F238E27FC236}">
                <a16:creationId xmlns:a16="http://schemas.microsoft.com/office/drawing/2014/main" id="{24EF8E11-2BC1-4355-8A82-5705A8D10566}"/>
              </a:ext>
            </a:extLst>
          </p:cNvPr>
          <p:cNvSpPr txBox="1"/>
          <p:nvPr/>
        </p:nvSpPr>
        <p:spPr>
          <a:xfrm>
            <a:off x="1518491" y="385009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A</a:t>
            </a:r>
            <a:endParaRPr lang="en-US" sz="2000" dirty="0">
              <a:solidFill>
                <a:schemeClr val="bg1">
                  <a:lumMod val="85000"/>
                  <a:lumOff val="15000"/>
                </a:schemeClr>
              </a:solidFill>
              <a:latin typeface="Segoe UI Light" pitchFamily="34" charset="0"/>
            </a:endParaRPr>
          </a:p>
        </p:txBody>
      </p:sp>
      <p:sp>
        <p:nvSpPr>
          <p:cNvPr id="14" name="TextBox 13">
            <a:extLst>
              <a:ext uri="{FF2B5EF4-FFF2-40B4-BE49-F238E27FC236}">
                <a16:creationId xmlns:a16="http://schemas.microsoft.com/office/drawing/2014/main" id="{6FC78F1E-1339-43CF-BB17-C37B6629D5B5}"/>
              </a:ext>
            </a:extLst>
          </p:cNvPr>
          <p:cNvSpPr txBox="1"/>
          <p:nvPr/>
        </p:nvSpPr>
        <p:spPr>
          <a:xfrm>
            <a:off x="6480235" y="385009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B</a:t>
            </a:r>
            <a:endParaRPr lang="en-US" sz="2000" dirty="0">
              <a:solidFill>
                <a:schemeClr val="bg1">
                  <a:lumMod val="85000"/>
                  <a:lumOff val="15000"/>
                </a:schemeClr>
              </a:solidFill>
              <a:latin typeface="Segoe UI Light" pitchFamily="34" charset="0"/>
            </a:endParaRPr>
          </a:p>
        </p:txBody>
      </p:sp>
      <p:sp>
        <p:nvSpPr>
          <p:cNvPr id="15" name="TextBox 14">
            <a:extLst>
              <a:ext uri="{FF2B5EF4-FFF2-40B4-BE49-F238E27FC236}">
                <a16:creationId xmlns:a16="http://schemas.microsoft.com/office/drawing/2014/main" id="{8B86CD98-5571-45DE-99F5-C4883298D151}"/>
              </a:ext>
            </a:extLst>
          </p:cNvPr>
          <p:cNvSpPr txBox="1"/>
          <p:nvPr/>
        </p:nvSpPr>
        <p:spPr>
          <a:xfrm>
            <a:off x="1349113" y="4456719"/>
            <a:ext cx="4492053" cy="692497"/>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Light" pitchFamily="50" charset="0"/>
                <a:cs typeface="Gotham Light" pitchFamily="50" charset="0"/>
              </a:rPr>
              <a:t>+ Seems to have a faster timeline</a:t>
            </a:r>
          </a:p>
          <a:p>
            <a:pPr>
              <a:spcBef>
                <a:spcPts val="600"/>
              </a:spcBef>
            </a:pPr>
            <a:r>
              <a:rPr lang="en-US" sz="2000" dirty="0">
                <a:solidFill>
                  <a:schemeClr val="bg1">
                    <a:lumMod val="85000"/>
                    <a:lumOff val="15000"/>
                  </a:schemeClr>
                </a:solidFill>
                <a:latin typeface="Gotham Light" pitchFamily="50" charset="0"/>
                <a:cs typeface="Gotham Light" pitchFamily="50" charset="0"/>
              </a:rPr>
              <a:t>- Timeline not very detailed</a:t>
            </a:r>
          </a:p>
        </p:txBody>
      </p:sp>
      <p:sp>
        <p:nvSpPr>
          <p:cNvPr id="16" name="TextBox 15">
            <a:extLst>
              <a:ext uri="{FF2B5EF4-FFF2-40B4-BE49-F238E27FC236}">
                <a16:creationId xmlns:a16="http://schemas.microsoft.com/office/drawing/2014/main" id="{6AC00C89-7DB2-481E-B0F7-4F4000F6B734}"/>
              </a:ext>
            </a:extLst>
          </p:cNvPr>
          <p:cNvSpPr txBox="1"/>
          <p:nvPr/>
        </p:nvSpPr>
        <p:spPr>
          <a:xfrm>
            <a:off x="6967415" y="4456718"/>
            <a:ext cx="4492053" cy="1077218"/>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Light" pitchFamily="50" charset="0"/>
                <a:cs typeface="Gotham Light" pitchFamily="50" charset="0"/>
              </a:rPr>
              <a:t>+ Timeline is detailed </a:t>
            </a:r>
          </a:p>
          <a:p>
            <a:pPr>
              <a:spcBef>
                <a:spcPts val="600"/>
              </a:spcBef>
            </a:pPr>
            <a:r>
              <a:rPr lang="en-US" sz="2000" dirty="0">
                <a:solidFill>
                  <a:schemeClr val="bg1">
                    <a:lumMod val="85000"/>
                    <a:lumOff val="15000"/>
                  </a:schemeClr>
                </a:solidFill>
                <a:latin typeface="Gotham Light" pitchFamily="50" charset="0"/>
                <a:cs typeface="Gotham Light" pitchFamily="50" charset="0"/>
              </a:rPr>
              <a:t>-  Potentially slower</a:t>
            </a:r>
          </a:p>
          <a:p>
            <a:pPr>
              <a:spcBef>
                <a:spcPts val="600"/>
              </a:spcBef>
            </a:pPr>
            <a:r>
              <a:rPr lang="en-US" sz="2000" dirty="0">
                <a:solidFill>
                  <a:schemeClr val="bg1">
                    <a:lumMod val="85000"/>
                    <a:lumOff val="15000"/>
                  </a:schemeClr>
                </a:solidFill>
                <a:latin typeface="Gotham Light" pitchFamily="50" charset="0"/>
                <a:cs typeface="Gotham Light" pitchFamily="50" charset="0"/>
              </a:rPr>
              <a:t>-  More expensive</a:t>
            </a:r>
          </a:p>
        </p:txBody>
      </p:sp>
    </p:spTree>
    <p:extLst>
      <p:ext uri="{BB962C8B-B14F-4D97-AF65-F5344CB8AC3E}">
        <p14:creationId xmlns:p14="http://schemas.microsoft.com/office/powerpoint/2010/main" val="250842687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Deployment and Logistics:</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What we need to answer</a:t>
            </a:r>
          </a:p>
        </p:txBody>
      </p:sp>
      <p:sp>
        <p:nvSpPr>
          <p:cNvPr id="4" name="TextBox 3"/>
          <p:cNvSpPr txBox="1"/>
          <p:nvPr/>
        </p:nvSpPr>
        <p:spPr>
          <a:xfrm>
            <a:off x="586429" y="2299421"/>
            <a:ext cx="10813591" cy="2000548"/>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What are the true logistic and distribution capabilities of the company? Is the bottleneck in procurement or in distribution?</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many people will be staffed for these efforts and what support will the DE have from a project management perspective?</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What are the risk factors and contingency plans in place to deliver devices to schools in a timely fashion?</a:t>
            </a:r>
          </a:p>
        </p:txBody>
      </p:sp>
    </p:spTree>
    <p:extLst>
      <p:ext uri="{BB962C8B-B14F-4D97-AF65-F5344CB8AC3E}">
        <p14:creationId xmlns:p14="http://schemas.microsoft.com/office/powerpoint/2010/main" val="347951216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Deployment and Logistics:</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Next steps</a:t>
            </a:r>
          </a:p>
        </p:txBody>
      </p:sp>
      <p:sp>
        <p:nvSpPr>
          <p:cNvPr id="4" name="TextBox 3"/>
          <p:cNvSpPr txBox="1"/>
          <p:nvPr/>
        </p:nvSpPr>
        <p:spPr>
          <a:xfrm>
            <a:off x="586429" y="2299421"/>
            <a:ext cx="10813591" cy="2077492"/>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Invite company A &amp; B for presentations.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describe their logistic and distribution capabilities outside of device procurement.</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an updated timeline that starts on execution of the contract.</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describe their SLA when it comes to deliveries and logistics and their contingency plan for common risks and issues.</a:t>
            </a:r>
          </a:p>
        </p:txBody>
      </p:sp>
    </p:spTree>
    <p:extLst>
      <p:ext uri="{BB962C8B-B14F-4D97-AF65-F5344CB8AC3E}">
        <p14:creationId xmlns:p14="http://schemas.microsoft.com/office/powerpoint/2010/main" val="171310419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Inventory Tracking: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Preliminary Results</a:t>
            </a:r>
          </a:p>
        </p:txBody>
      </p:sp>
      <p:sp>
        <p:nvSpPr>
          <p:cNvPr id="4" name="TextBox 3"/>
          <p:cNvSpPr txBox="1"/>
          <p:nvPr/>
        </p:nvSpPr>
        <p:spPr>
          <a:xfrm>
            <a:off x="586429" y="2295637"/>
            <a:ext cx="9951656" cy="1384995"/>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The two proposals competing meet all minimum requirements. </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Outside of price, both companies propose the same solution.</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There is a 5 million price gap between Company A to Company B for essentially the same product.</a:t>
            </a:r>
          </a:p>
        </p:txBody>
      </p:sp>
      <p:sp>
        <p:nvSpPr>
          <p:cNvPr id="13" name="TextBox 12">
            <a:extLst>
              <a:ext uri="{FF2B5EF4-FFF2-40B4-BE49-F238E27FC236}">
                <a16:creationId xmlns:a16="http://schemas.microsoft.com/office/drawing/2014/main" id="{24EF8E11-2BC1-4355-8A82-5705A8D10566}"/>
              </a:ext>
            </a:extLst>
          </p:cNvPr>
          <p:cNvSpPr txBox="1"/>
          <p:nvPr/>
        </p:nvSpPr>
        <p:spPr>
          <a:xfrm>
            <a:off x="1293639" y="4517155"/>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A</a:t>
            </a:r>
            <a:endParaRPr lang="en-US" sz="2000" dirty="0">
              <a:solidFill>
                <a:schemeClr val="bg1">
                  <a:lumMod val="85000"/>
                  <a:lumOff val="15000"/>
                </a:schemeClr>
              </a:solidFill>
              <a:latin typeface="Segoe UI Light" pitchFamily="34" charset="0"/>
            </a:endParaRPr>
          </a:p>
        </p:txBody>
      </p:sp>
      <p:sp>
        <p:nvSpPr>
          <p:cNvPr id="14" name="TextBox 13">
            <a:extLst>
              <a:ext uri="{FF2B5EF4-FFF2-40B4-BE49-F238E27FC236}">
                <a16:creationId xmlns:a16="http://schemas.microsoft.com/office/drawing/2014/main" id="{6FC78F1E-1339-43CF-BB17-C37B6629D5B5}"/>
              </a:ext>
            </a:extLst>
          </p:cNvPr>
          <p:cNvSpPr txBox="1"/>
          <p:nvPr/>
        </p:nvSpPr>
        <p:spPr>
          <a:xfrm>
            <a:off x="6255383" y="4517155"/>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B</a:t>
            </a:r>
            <a:endParaRPr lang="en-US" sz="2000" dirty="0">
              <a:solidFill>
                <a:schemeClr val="bg1">
                  <a:lumMod val="85000"/>
                  <a:lumOff val="15000"/>
                </a:schemeClr>
              </a:solidFill>
              <a:latin typeface="Segoe UI Light" pitchFamily="34" charset="0"/>
            </a:endParaRPr>
          </a:p>
        </p:txBody>
      </p:sp>
      <p:sp>
        <p:nvSpPr>
          <p:cNvPr id="15" name="TextBox 14">
            <a:extLst>
              <a:ext uri="{FF2B5EF4-FFF2-40B4-BE49-F238E27FC236}">
                <a16:creationId xmlns:a16="http://schemas.microsoft.com/office/drawing/2014/main" id="{8B86CD98-5571-45DE-99F5-C4883298D151}"/>
              </a:ext>
            </a:extLst>
          </p:cNvPr>
          <p:cNvSpPr txBox="1"/>
          <p:nvPr/>
        </p:nvSpPr>
        <p:spPr>
          <a:xfrm>
            <a:off x="1763330" y="5123782"/>
            <a:ext cx="4492053" cy="307777"/>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Light" pitchFamily="50" charset="0"/>
                <a:cs typeface="Gotham Light" pitchFamily="50" charset="0"/>
              </a:rPr>
              <a:t>+ 5 million cheaper</a:t>
            </a:r>
          </a:p>
        </p:txBody>
      </p:sp>
      <p:sp>
        <p:nvSpPr>
          <p:cNvPr id="16" name="TextBox 15">
            <a:extLst>
              <a:ext uri="{FF2B5EF4-FFF2-40B4-BE49-F238E27FC236}">
                <a16:creationId xmlns:a16="http://schemas.microsoft.com/office/drawing/2014/main" id="{6AC00C89-7DB2-481E-B0F7-4F4000F6B734}"/>
              </a:ext>
            </a:extLst>
          </p:cNvPr>
          <p:cNvSpPr txBox="1"/>
          <p:nvPr/>
        </p:nvSpPr>
        <p:spPr>
          <a:xfrm>
            <a:off x="6345324" y="5123781"/>
            <a:ext cx="4492053" cy="307777"/>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Light" pitchFamily="50" charset="0"/>
                <a:cs typeface="Gotham Light" pitchFamily="50" charset="0"/>
              </a:rPr>
              <a:t>- 5 million more expensive</a:t>
            </a:r>
          </a:p>
        </p:txBody>
      </p:sp>
    </p:spTree>
    <p:extLst>
      <p:ext uri="{BB962C8B-B14F-4D97-AF65-F5344CB8AC3E}">
        <p14:creationId xmlns:p14="http://schemas.microsoft.com/office/powerpoint/2010/main" val="1911366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Inventory Tracking: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What we need to answer</a:t>
            </a:r>
          </a:p>
        </p:txBody>
      </p:sp>
      <p:sp>
        <p:nvSpPr>
          <p:cNvPr id="4" name="TextBox 3"/>
          <p:cNvSpPr txBox="1"/>
          <p:nvPr/>
        </p:nvSpPr>
        <p:spPr>
          <a:xfrm>
            <a:off x="586429" y="2299421"/>
            <a:ext cx="10813591" cy="615553"/>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Why such a large price discrepancy? Is something missing from the proposals that justify or explain a 50% gap between the two?</a:t>
            </a:r>
          </a:p>
        </p:txBody>
      </p:sp>
    </p:spTree>
    <p:extLst>
      <p:ext uri="{BB962C8B-B14F-4D97-AF65-F5344CB8AC3E}">
        <p14:creationId xmlns:p14="http://schemas.microsoft.com/office/powerpoint/2010/main" val="427505328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Inventory Tracking: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Next steps</a:t>
            </a:r>
          </a:p>
        </p:txBody>
      </p:sp>
      <p:sp>
        <p:nvSpPr>
          <p:cNvPr id="4" name="TextBox 3"/>
          <p:cNvSpPr txBox="1"/>
          <p:nvPr/>
        </p:nvSpPr>
        <p:spPr>
          <a:xfrm>
            <a:off x="586429" y="2299421"/>
            <a:ext cx="10813591" cy="1077218"/>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Invite company A &amp; B for presentations.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elaborate on pricing and how it’s calculated.</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them detail all of the included functionalities of their proposed solution.</a:t>
            </a:r>
          </a:p>
        </p:txBody>
      </p:sp>
    </p:spTree>
    <p:extLst>
      <p:ext uri="{BB962C8B-B14F-4D97-AF65-F5344CB8AC3E}">
        <p14:creationId xmlns:p14="http://schemas.microsoft.com/office/powerpoint/2010/main" val="33610786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Help Desk &amp; Ticketing: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Preliminary Results</a:t>
            </a:r>
          </a:p>
        </p:txBody>
      </p:sp>
      <p:sp>
        <p:nvSpPr>
          <p:cNvPr id="4" name="TextBox 3"/>
          <p:cNvSpPr txBox="1"/>
          <p:nvPr/>
        </p:nvSpPr>
        <p:spPr>
          <a:xfrm>
            <a:off x="586429" y="2295637"/>
            <a:ext cx="10978482" cy="1000274"/>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The two proposals competing meet all minimum requirements. </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Both proposals suffer from missing information and slight inconsistencies. Additional information is needed to confirm decision.</a:t>
            </a:r>
          </a:p>
        </p:txBody>
      </p:sp>
      <p:sp>
        <p:nvSpPr>
          <p:cNvPr id="13" name="TextBox 12">
            <a:extLst>
              <a:ext uri="{FF2B5EF4-FFF2-40B4-BE49-F238E27FC236}">
                <a16:creationId xmlns:a16="http://schemas.microsoft.com/office/drawing/2014/main" id="{24EF8E11-2BC1-4355-8A82-5705A8D10566}"/>
              </a:ext>
            </a:extLst>
          </p:cNvPr>
          <p:cNvSpPr txBox="1"/>
          <p:nvPr/>
        </p:nvSpPr>
        <p:spPr>
          <a:xfrm>
            <a:off x="1518491" y="385009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A</a:t>
            </a:r>
            <a:endParaRPr lang="en-US" sz="2000" dirty="0">
              <a:solidFill>
                <a:schemeClr val="bg1">
                  <a:lumMod val="85000"/>
                  <a:lumOff val="15000"/>
                </a:schemeClr>
              </a:solidFill>
              <a:latin typeface="Segoe UI Light" pitchFamily="34" charset="0"/>
            </a:endParaRPr>
          </a:p>
        </p:txBody>
      </p:sp>
      <p:sp>
        <p:nvSpPr>
          <p:cNvPr id="14" name="TextBox 13">
            <a:extLst>
              <a:ext uri="{FF2B5EF4-FFF2-40B4-BE49-F238E27FC236}">
                <a16:creationId xmlns:a16="http://schemas.microsoft.com/office/drawing/2014/main" id="{6FC78F1E-1339-43CF-BB17-C37B6629D5B5}"/>
              </a:ext>
            </a:extLst>
          </p:cNvPr>
          <p:cNvSpPr txBox="1"/>
          <p:nvPr/>
        </p:nvSpPr>
        <p:spPr>
          <a:xfrm>
            <a:off x="6480235" y="3850092"/>
            <a:ext cx="3570843" cy="307777"/>
          </a:xfrm>
          <a:prstGeom prst="rect">
            <a:avLst/>
          </a:prstGeom>
          <a:noFill/>
        </p:spPr>
        <p:txBody>
          <a:bodyPr wrap="square" lIns="0" tIns="0" rIns="0" bIns="0" rtlCol="0">
            <a:spAutoFit/>
          </a:bodyPr>
          <a:lstStyle/>
          <a:p>
            <a:pPr algn="ctr"/>
            <a:r>
              <a:rPr lang="en-US" sz="2000" dirty="0">
                <a:solidFill>
                  <a:schemeClr val="bg1">
                    <a:lumMod val="85000"/>
                    <a:lumOff val="15000"/>
                  </a:schemeClr>
                </a:solidFill>
                <a:latin typeface="Gotham Medium" pitchFamily="50" charset="0"/>
                <a:cs typeface="Gotham Medium" pitchFamily="50" charset="0"/>
              </a:rPr>
              <a:t>Company B</a:t>
            </a:r>
            <a:endParaRPr lang="en-US" sz="2000" dirty="0">
              <a:solidFill>
                <a:schemeClr val="bg1">
                  <a:lumMod val="85000"/>
                  <a:lumOff val="15000"/>
                </a:schemeClr>
              </a:solidFill>
              <a:latin typeface="Segoe UI Light" pitchFamily="34" charset="0"/>
            </a:endParaRPr>
          </a:p>
        </p:txBody>
      </p:sp>
      <p:sp>
        <p:nvSpPr>
          <p:cNvPr id="15" name="TextBox 14">
            <a:extLst>
              <a:ext uri="{FF2B5EF4-FFF2-40B4-BE49-F238E27FC236}">
                <a16:creationId xmlns:a16="http://schemas.microsoft.com/office/drawing/2014/main" id="{8B86CD98-5571-45DE-99F5-C4883298D151}"/>
              </a:ext>
            </a:extLst>
          </p:cNvPr>
          <p:cNvSpPr txBox="1"/>
          <p:nvPr/>
        </p:nvSpPr>
        <p:spPr>
          <a:xfrm>
            <a:off x="1250086" y="4456718"/>
            <a:ext cx="4492053" cy="1615827"/>
          </a:xfrm>
          <a:prstGeom prst="rect">
            <a:avLst/>
          </a:prstGeom>
          <a:noFill/>
        </p:spPr>
        <p:txBody>
          <a:bodyPr wrap="square" lIns="0" tIns="0" rIns="0" bIns="0" rtlCol="0">
            <a:spAutoFit/>
          </a:bodyPr>
          <a:lstStyle/>
          <a:p>
            <a:pPr>
              <a:spcBef>
                <a:spcPts val="600"/>
              </a:spcBef>
            </a:pPr>
            <a:r>
              <a:rPr lang="en-US" sz="2000" dirty="0">
                <a:solidFill>
                  <a:schemeClr val="bg1">
                    <a:lumMod val="85000"/>
                    <a:lumOff val="15000"/>
                  </a:schemeClr>
                </a:solidFill>
                <a:latin typeface="Gotham Light" pitchFamily="50" charset="0"/>
                <a:cs typeface="Gotham Light" pitchFamily="50" charset="0"/>
              </a:rPr>
              <a:t>+  Includes a loaner device during  </a:t>
            </a:r>
            <a:br>
              <a:rPr lang="en-US" sz="2000" dirty="0">
                <a:solidFill>
                  <a:schemeClr val="bg1">
                    <a:lumMod val="85000"/>
                    <a:lumOff val="15000"/>
                  </a:schemeClr>
                </a:solidFill>
                <a:latin typeface="Gotham Light" pitchFamily="50" charset="0"/>
                <a:cs typeface="Gotham Light" pitchFamily="50" charset="0"/>
              </a:rPr>
            </a:br>
            <a:r>
              <a:rPr lang="en-US" sz="2000" dirty="0">
                <a:solidFill>
                  <a:schemeClr val="bg1">
                    <a:lumMod val="85000"/>
                    <a:lumOff val="15000"/>
                  </a:schemeClr>
                </a:solidFill>
                <a:latin typeface="Gotham Light" pitchFamily="50" charset="0"/>
                <a:cs typeface="Gotham Light" pitchFamily="50" charset="0"/>
              </a:rPr>
              <a:t>    repair. </a:t>
            </a:r>
          </a:p>
          <a:p>
            <a:pPr>
              <a:spcBef>
                <a:spcPts val="600"/>
              </a:spcBef>
            </a:pPr>
            <a:r>
              <a:rPr lang="en-US" sz="2000" dirty="0">
                <a:solidFill>
                  <a:schemeClr val="bg1">
                    <a:lumMod val="85000"/>
                    <a:lumOff val="15000"/>
                  </a:schemeClr>
                </a:solidFill>
                <a:latin typeface="Gotham Light" pitchFamily="50" charset="0"/>
                <a:cs typeface="Gotham Light" pitchFamily="50" charset="0"/>
              </a:rPr>
              <a:t>-  Lacks details regarding ticketing </a:t>
            </a:r>
            <a:br>
              <a:rPr lang="en-US" sz="2000" dirty="0">
                <a:solidFill>
                  <a:schemeClr val="bg1">
                    <a:lumMod val="85000"/>
                    <a:lumOff val="15000"/>
                  </a:schemeClr>
                </a:solidFill>
                <a:latin typeface="Gotham Light" pitchFamily="50" charset="0"/>
                <a:cs typeface="Gotham Light" pitchFamily="50" charset="0"/>
              </a:rPr>
            </a:br>
            <a:r>
              <a:rPr lang="en-US" sz="2000" dirty="0">
                <a:solidFill>
                  <a:schemeClr val="bg1">
                    <a:lumMod val="85000"/>
                    <a:lumOff val="15000"/>
                  </a:schemeClr>
                </a:solidFill>
                <a:latin typeface="Gotham Light" pitchFamily="50" charset="0"/>
                <a:cs typeface="Gotham Light" pitchFamily="50" charset="0"/>
              </a:rPr>
              <a:t>   system integration with </a:t>
            </a:r>
            <a:br>
              <a:rPr lang="en-US" sz="2000" dirty="0">
                <a:solidFill>
                  <a:schemeClr val="bg1">
                    <a:lumMod val="85000"/>
                    <a:lumOff val="15000"/>
                  </a:schemeClr>
                </a:solidFill>
                <a:latin typeface="Gotham Light" pitchFamily="50" charset="0"/>
                <a:cs typeface="Gotham Light" pitchFamily="50" charset="0"/>
              </a:rPr>
            </a:br>
            <a:r>
              <a:rPr lang="en-US" sz="2000" dirty="0">
                <a:solidFill>
                  <a:schemeClr val="bg1">
                    <a:lumMod val="85000"/>
                    <a:lumOff val="15000"/>
                  </a:schemeClr>
                </a:solidFill>
                <a:latin typeface="Gotham Light" pitchFamily="50" charset="0"/>
                <a:cs typeface="Gotham Light" pitchFamily="50" charset="0"/>
              </a:rPr>
              <a:t>   the DE</a:t>
            </a:r>
          </a:p>
        </p:txBody>
      </p:sp>
      <p:sp>
        <p:nvSpPr>
          <p:cNvPr id="16" name="TextBox 15">
            <a:extLst>
              <a:ext uri="{FF2B5EF4-FFF2-40B4-BE49-F238E27FC236}">
                <a16:creationId xmlns:a16="http://schemas.microsoft.com/office/drawing/2014/main" id="{6AC00C89-7DB2-481E-B0F7-4F4000F6B734}"/>
              </a:ext>
            </a:extLst>
          </p:cNvPr>
          <p:cNvSpPr txBox="1"/>
          <p:nvPr/>
        </p:nvSpPr>
        <p:spPr>
          <a:xfrm>
            <a:off x="6967415" y="4456718"/>
            <a:ext cx="4492053" cy="1000274"/>
          </a:xfrm>
          <a:prstGeom prst="rect">
            <a:avLst/>
          </a:prstGeom>
          <a:noFill/>
        </p:spPr>
        <p:txBody>
          <a:bodyPr wrap="square" lIns="0" tIns="0" rIns="0" bIns="0" rtlCol="0">
            <a:spAutoFit/>
          </a:bodyPr>
          <a:lstStyle/>
          <a:p>
            <a:pPr marL="342900" indent="-342900">
              <a:spcBef>
                <a:spcPts val="600"/>
              </a:spcBef>
              <a:buFontTx/>
              <a:buChar char="-"/>
            </a:pPr>
            <a:r>
              <a:rPr lang="en-US" sz="2000" dirty="0">
                <a:solidFill>
                  <a:schemeClr val="bg1">
                    <a:lumMod val="85000"/>
                    <a:lumOff val="15000"/>
                  </a:schemeClr>
                </a:solidFill>
                <a:latin typeface="Gotham Light" pitchFamily="50" charset="0"/>
                <a:cs typeface="Gotham Light" pitchFamily="50" charset="0"/>
              </a:rPr>
              <a:t>Alludes to a loaner device but does not commit to it.</a:t>
            </a:r>
          </a:p>
          <a:p>
            <a:pPr marL="342900" indent="-342900">
              <a:spcBef>
                <a:spcPts val="600"/>
              </a:spcBef>
              <a:buFontTx/>
              <a:buChar char="-"/>
            </a:pPr>
            <a:r>
              <a:rPr lang="en-US" sz="2000" dirty="0">
                <a:solidFill>
                  <a:schemeClr val="bg1">
                    <a:lumMod val="85000"/>
                    <a:lumOff val="15000"/>
                  </a:schemeClr>
                </a:solidFill>
                <a:latin typeface="Gotham Light" pitchFamily="50" charset="0"/>
                <a:cs typeface="Gotham Light" pitchFamily="50" charset="0"/>
              </a:rPr>
              <a:t>More expensive</a:t>
            </a:r>
          </a:p>
        </p:txBody>
      </p:sp>
    </p:spTree>
    <p:extLst>
      <p:ext uri="{BB962C8B-B14F-4D97-AF65-F5344CB8AC3E}">
        <p14:creationId xmlns:p14="http://schemas.microsoft.com/office/powerpoint/2010/main" val="202459878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Help Desk &amp; Ticketing: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What we need to answer</a:t>
            </a:r>
          </a:p>
        </p:txBody>
      </p:sp>
      <p:sp>
        <p:nvSpPr>
          <p:cNvPr id="4" name="TextBox 3"/>
          <p:cNvSpPr txBox="1"/>
          <p:nvPr/>
        </p:nvSpPr>
        <p:spPr>
          <a:xfrm>
            <a:off x="586429" y="2299421"/>
            <a:ext cx="10813591" cy="2693045"/>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How many loaner devices will be available and is that cost already included in </a:t>
            </a:r>
            <a:br>
              <a:rPr lang="en-US" sz="2000" dirty="0">
                <a:solidFill>
                  <a:schemeClr val="bg1">
                    <a:lumMod val="85000"/>
                    <a:lumOff val="15000"/>
                  </a:schemeClr>
                </a:solidFill>
                <a:latin typeface="Gotham Light" pitchFamily="50" charset="0"/>
                <a:cs typeface="Gotham Light" pitchFamily="50" charset="0"/>
              </a:rPr>
            </a:br>
            <a:r>
              <a:rPr lang="en-US" sz="2000" dirty="0">
                <a:solidFill>
                  <a:schemeClr val="bg1">
                    <a:lumMod val="85000"/>
                    <a:lumOff val="15000"/>
                  </a:schemeClr>
                </a:solidFill>
                <a:latin typeface="Gotham Light" pitchFamily="50" charset="0"/>
                <a:cs typeface="Gotham Light" pitchFamily="50" charset="0"/>
              </a:rPr>
              <a:t>the proposal?</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Additional information is needed on the customer service flow chart from the perspective of the teacher.</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What are the expected costs and timeline considerations for integrating the PRDE/OSIATD ticketing system with your proposed system?</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What are the help desk support times? (this is to clarify discrepancies in the proposal)</a:t>
            </a:r>
          </a:p>
        </p:txBody>
      </p:sp>
    </p:spTree>
    <p:extLst>
      <p:ext uri="{BB962C8B-B14F-4D97-AF65-F5344CB8AC3E}">
        <p14:creationId xmlns:p14="http://schemas.microsoft.com/office/powerpoint/2010/main" val="202618291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86429" y="706273"/>
            <a:ext cx="10311420" cy="1231106"/>
          </a:xfrm>
          <a:prstGeom prst="rect">
            <a:avLst/>
          </a:prstGeom>
          <a:noFill/>
        </p:spPr>
        <p:txBody>
          <a:bodyPr wrap="square" lIns="0" tIns="0" rIns="0" bIns="0" rtlCol="0">
            <a:spAutoFit/>
          </a:bodyPr>
          <a:lstStyle/>
          <a:p>
            <a:r>
              <a:rPr lang="en-US" sz="4000" dirty="0">
                <a:solidFill>
                  <a:schemeClr val="bg1">
                    <a:lumMod val="85000"/>
                    <a:lumOff val="15000"/>
                  </a:schemeClr>
                </a:solidFill>
                <a:latin typeface="Gotham Medium" pitchFamily="50" charset="0"/>
                <a:cs typeface="Gotham Medium" pitchFamily="50" charset="0"/>
              </a:rPr>
              <a:t>Help Desk &amp; Ticketing:</a:t>
            </a:r>
            <a:br>
              <a:rPr lang="en-US" sz="4000" dirty="0">
                <a:solidFill>
                  <a:schemeClr val="bg1">
                    <a:lumMod val="85000"/>
                    <a:lumOff val="15000"/>
                  </a:schemeClr>
                </a:solidFill>
                <a:latin typeface="Gotham Medium" pitchFamily="50" charset="0"/>
                <a:cs typeface="Gotham Medium" pitchFamily="50" charset="0"/>
              </a:rPr>
            </a:br>
            <a:r>
              <a:rPr lang="en-US" sz="4000" dirty="0">
                <a:solidFill>
                  <a:schemeClr val="bg1">
                    <a:lumMod val="85000"/>
                    <a:lumOff val="15000"/>
                  </a:schemeClr>
                </a:solidFill>
                <a:latin typeface="Gotham Light" pitchFamily="50" charset="0"/>
                <a:cs typeface="Gotham Light" pitchFamily="50" charset="0"/>
              </a:rPr>
              <a:t>Next steps</a:t>
            </a:r>
          </a:p>
        </p:txBody>
      </p:sp>
      <p:sp>
        <p:nvSpPr>
          <p:cNvPr id="4" name="TextBox 3"/>
          <p:cNvSpPr txBox="1"/>
          <p:nvPr/>
        </p:nvSpPr>
        <p:spPr>
          <a:xfrm>
            <a:off x="586429" y="2299421"/>
            <a:ext cx="10813591" cy="2154436"/>
          </a:xfrm>
          <a:prstGeom prst="rect">
            <a:avLst/>
          </a:prstGeom>
          <a:noFill/>
        </p:spPr>
        <p:txBody>
          <a:bodyPr wrap="square" lIns="0" tIns="0" rIns="0" bIns="0" rtlCol="0">
            <a:spAutoFit/>
          </a:bodyPr>
          <a:lstStyle/>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Invite company A &amp; B for presentations.</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Have both companies elaborate and clarify their loaner device policy.</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both companies to describe the customer experience process from the teachers/students perspective.</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additional information on ticketing system integration.</a:t>
            </a:r>
          </a:p>
          <a:p>
            <a:pPr marL="342900" indent="-342900">
              <a:spcBef>
                <a:spcPts val="600"/>
              </a:spcBef>
              <a:buFont typeface="Arial" panose="020B0604020202020204" pitchFamily="34" charset="0"/>
              <a:buChar char="•"/>
            </a:pPr>
            <a:r>
              <a:rPr lang="en-US" sz="2000" dirty="0">
                <a:solidFill>
                  <a:schemeClr val="bg1">
                    <a:lumMod val="85000"/>
                    <a:lumOff val="15000"/>
                  </a:schemeClr>
                </a:solidFill>
                <a:latin typeface="Gotham Light" pitchFamily="50" charset="0"/>
                <a:cs typeface="Gotham Light" pitchFamily="50" charset="0"/>
              </a:rPr>
              <a:t>Request clarification on help desk support times and dates.</a:t>
            </a:r>
          </a:p>
        </p:txBody>
      </p:sp>
    </p:spTree>
    <p:extLst>
      <p:ext uri="{BB962C8B-B14F-4D97-AF65-F5344CB8AC3E}">
        <p14:creationId xmlns:p14="http://schemas.microsoft.com/office/powerpoint/2010/main" val="26179257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4" name="TextBox 3"/>
          <p:cNvSpPr txBox="1"/>
          <p:nvPr/>
        </p:nvSpPr>
        <p:spPr>
          <a:xfrm>
            <a:off x="586429" y="2786601"/>
            <a:ext cx="11270954" cy="830997"/>
          </a:xfrm>
          <a:prstGeom prst="rect">
            <a:avLst/>
          </a:prstGeom>
          <a:noFill/>
        </p:spPr>
        <p:txBody>
          <a:bodyPr wrap="square" lIns="0" tIns="0" rIns="0" bIns="0" rtlCol="0">
            <a:spAutoFit/>
          </a:bodyPr>
          <a:lstStyle/>
          <a:p>
            <a:r>
              <a:rPr lang="en-US" sz="5400" dirty="0">
                <a:latin typeface="Gotham Extra Light" pitchFamily="50" charset="0"/>
                <a:cs typeface="Gotham Extra Light" pitchFamily="50" charset="0"/>
              </a:rPr>
              <a:t>Thank you.</a:t>
            </a:r>
          </a:p>
        </p:txBody>
      </p:sp>
    </p:spTree>
    <p:extLst>
      <p:ext uri="{BB962C8B-B14F-4D97-AF65-F5344CB8AC3E}">
        <p14:creationId xmlns:p14="http://schemas.microsoft.com/office/powerpoint/2010/main" val="3714978197"/>
      </p:ext>
    </p:extLst>
  </p:cSld>
  <p:clrMapOvr>
    <a:masterClrMapping/>
  </p:clrMapOvr>
  <p:transition>
    <p:fade/>
  </p:transition>
</p:sld>
</file>

<file path=ppt/theme/theme1.xml><?xml version="1.0" encoding="utf-8"?>
<a:theme xmlns:a="http://schemas.openxmlformats.org/drawingml/2006/main" name="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GroundBreaker">
      <a:dk1>
        <a:sysClr val="windowText" lastClr="000000"/>
      </a:dk1>
      <a:lt1>
        <a:sysClr val="window" lastClr="FFFFFF"/>
      </a:lt1>
      <a:dk2>
        <a:srgbClr val="44546A"/>
      </a:dk2>
      <a:lt2>
        <a:srgbClr val="E7E6E6"/>
      </a:lt2>
      <a:accent1>
        <a:srgbClr val="28A4B6"/>
      </a:accent1>
      <a:accent2>
        <a:srgbClr val="A8D9E9"/>
      </a:accent2>
      <a:accent3>
        <a:srgbClr val="BEEB9F"/>
      </a:accent3>
      <a:accent4>
        <a:srgbClr val="FFFF9D"/>
      </a:accent4>
      <a:accent5>
        <a:srgbClr val="F2836B"/>
      </a:accent5>
      <a:accent6>
        <a:srgbClr val="7F8287"/>
      </a:accent6>
      <a:hlink>
        <a:srgbClr val="34C0CD"/>
      </a:hlink>
      <a:folHlink>
        <a:srgbClr val="954F72"/>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1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5ECE77AB48040B3EAFD4CBE253EC8" ma:contentTypeVersion="0" ma:contentTypeDescription="Create a new document." ma:contentTypeScope="" ma:versionID="924d80b2e9563822569c4726912fa5c0">
  <xsd:schema xmlns:xsd="http://www.w3.org/2001/XMLSchema" xmlns:xs="http://www.w3.org/2001/XMLSchema" xmlns:p="http://schemas.microsoft.com/office/2006/metadata/properties" xmlns:ns2="52ebaa95-055a-40f0-9bd5-856e088a933c" targetNamespace="http://schemas.microsoft.com/office/2006/metadata/properties" ma:root="true" ma:fieldsID="f119f556ddebcacf06c674ab10a860d1"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ANEQXYWM5PSU-379-488</_dlc_DocId>
    <_dlc_DocIdUrl xmlns="52ebaa95-055a-40f0-9bd5-856e088a933c">
      <Url>http://intraedu.dde.pr/MobileDeviceRFPs/_layouts/DocIdRedir.aspx?ID=ANEQXYWM5PSU-379-488</Url>
      <Description>ANEQXYWM5PSU-379-488</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1BC02E6-E679-4F31-895D-39D289B01DB4}"/>
</file>

<file path=customXml/itemProps2.xml><?xml version="1.0" encoding="utf-8"?>
<ds:datastoreItem xmlns:ds="http://schemas.openxmlformats.org/officeDocument/2006/customXml" ds:itemID="{758FDAC0-319D-4A54-8D8E-1D42CB1F8004}"/>
</file>

<file path=customXml/itemProps3.xml><?xml version="1.0" encoding="utf-8"?>
<ds:datastoreItem xmlns:ds="http://schemas.openxmlformats.org/officeDocument/2006/customXml" ds:itemID="{F990F116-B58F-4255-B05B-DA3808E0E5C6}"/>
</file>

<file path=customXml/itemProps4.xml><?xml version="1.0" encoding="utf-8"?>
<ds:datastoreItem xmlns:ds="http://schemas.openxmlformats.org/officeDocument/2006/customXml" ds:itemID="{5CA70E03-617F-4DB0-83A5-FE9B4BA0F59B}"/>
</file>

<file path=docProps/app.xml><?xml version="1.0" encoding="utf-8"?>
<Properties xmlns="http://schemas.openxmlformats.org/officeDocument/2006/extended-properties" xmlns:vt="http://schemas.openxmlformats.org/officeDocument/2006/docPropsVTypes">
  <Template>Metro Template Light 16x9</Template>
  <TotalTime>15879</TotalTime>
  <Words>1296</Words>
  <Application>Microsoft Office PowerPoint</Application>
  <PresentationFormat>Custom</PresentationFormat>
  <Paragraphs>193</Paragraphs>
  <Slides>27</Slides>
  <Notes>27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27</vt:i4>
      </vt:variant>
    </vt:vector>
  </HeadingPairs>
  <TitlesOfParts>
    <vt:vector size="40" baseType="lpstr">
      <vt:lpstr>Gotham Light</vt:lpstr>
      <vt:lpstr>Calibri</vt:lpstr>
      <vt:lpstr>Gotham Extra Light</vt:lpstr>
      <vt:lpstr>Gotham Thin</vt:lpstr>
      <vt:lpstr>Wingdings</vt:lpstr>
      <vt:lpstr>Gotham Medium</vt:lpstr>
      <vt:lpstr>Arial</vt:lpstr>
      <vt:lpstr>Segoe UI Light</vt:lpstr>
      <vt:lpstr>Segoe UI</vt:lpstr>
      <vt:lpstr>Metro Template Light 16x9</vt:lpstr>
      <vt:lpstr>Metro Template Colored Titles Segoe UI 16x9</vt:lpstr>
      <vt:lpstr>1_Metro Template Light 16x9</vt:lpstr>
      <vt:lpstr>1_Metro Template Colored Titles Segoe UI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&lt;Content Manager Name Here&gt;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&lt;Event Name Here&gt;</dc:subject>
  <dc:creator>Master Tactics</dc:creator>
  <cp:keywords>&lt;Any Related Keywords&gt;</cp:keywords>
  <dc:description>Template: Saku Uchikawa, Microsoft Corporation
Formatting:
Event Date: 
Event Location: 
Audience Type: Internal</dc:description>
  <cp:lastModifiedBy>Elaine Williams</cp:lastModifiedBy>
  <cp:revision>524</cp:revision>
  <dcterms:created xsi:type="dcterms:W3CDTF">2012-08-31T07:30:05Z</dcterms:created>
  <dcterms:modified xsi:type="dcterms:W3CDTF">2018-11-23T22:09:13Z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0x0101001925ECE77AB48040B3EAFD4CBE253EC8</vt:lpwstr>
  </property>
  <property fmtid="{D5CDD505-2E9C-101B-9397-08002B2CF9AE}" pid="3" name="Product">
    <vt:lpwstr/>
  </property>
  <property fmtid="{D5CDD505-2E9C-101B-9397-08002B2CF9AE}" pid="4" name="Event1">
    <vt:lpwstr>217;#Unassigned|e51362f4-782c-41a8-bb7b-e0cfc8669933</vt:lpwstr>
  </property>
  <property fmtid="{D5CDD505-2E9C-101B-9397-08002B2CF9AE}" pid="5" name="Audience">
    <vt:lpwstr/>
  </property>
  <property fmtid="{D5CDD505-2E9C-101B-9397-08002B2CF9AE}" pid="6" name="_dlc_DocIdItemGuid">
    <vt:lpwstr>8be9166f-80f6-4498-9af4-dc8024c0339a</vt:lpwstr>
  </property>
</Properties>
</file>